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 id="214748366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Lst>
  <p:sldSz cy="5143500" cx="9144000"/>
  <p:notesSz cx="6858000" cy="9144000"/>
  <p:embeddedFontLst>
    <p:embeddedFont>
      <p:font typeface="Robo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31" roundtripDataSignature="AMtx7mgRG8UBMuj0NhWhxRTPKQgLhPY9M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Niyati Srivastav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B149275-CAC3-497D-971A-473E9B601BC5}">
  <a:tblStyle styleId="{BB149275-CAC3-497D-971A-473E9B601BC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font" Target="fonts/Roboto-italic.fntdata"/><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customschemas.google.com/relationships/presentationmetadata" Target="metadata"/><Relationship Id="rId30" Type="http://schemas.openxmlformats.org/officeDocument/2006/relationships/font" Target="fonts/Roboto-boldItalic.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4-11T14:25:50.165">
    <p:pos x="472" y="355"/>
    <p:text>Dont put the second bullet. Add that we compute tail dependency between each pair of sectors across the 30 sectors. In script give an example</p:text>
    <p:extLst>
      <p:ext uri="{C676402C-5697-4E1C-873F-D02D1690AC5C}">
        <p15:threadingInfo timeZoneBias="0"/>
      </p:ext>
      <p:ext uri="http://customooxmlschemas.google.com/">
        <go:slidesCustomData xmlns:go="http://customooxmlschemas.google.com/" commentPostId="AAAAvASWjoo"/>
      </p:ext>
    </p:extLst>
  </p:cm>
  <p:cm authorId="0" idx="2" dt="2023-04-12T20:39:51.929">
    <p:pos x="148" y="859"/>
    <p:text>Bullets size is not correct</p:text>
    <p:extLst>
      <p:ext uri="{C676402C-5697-4E1C-873F-D02D1690AC5C}">
        <p15:threadingInfo timeZoneBias="0"/>
      </p:ext>
      <p:ext uri="http://customooxmlschemas.google.com/">
        <go:slidesCustomData xmlns:go="http://customooxmlschemas.google.com/" commentPostId="AAAAvEzpnS8"/>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04-12T20:40:25.918">
    <p:pos x="1919" y="1028"/>
    <p:text>Name all the events</p:text>
    <p:extLst>
      <p:ext uri="{C676402C-5697-4E1C-873F-D02D1690AC5C}">
        <p15:threadingInfo timeZoneBias="0"/>
      </p:ext>
      <p:ext uri="http://customooxmlschemas.google.com/">
        <go:slidesCustomData xmlns:go="http://customooxmlschemas.google.com/" commentPostId="AAAAvEzpnTA"/>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2cb8ed173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2cb8ed173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g22cb8ed173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2bfd0ccd8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2bfd0ccd8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highlight>
                  <a:schemeClr val="lt1"/>
                </a:highlight>
                <a:latin typeface="Roboto"/>
                <a:ea typeface="Roboto"/>
                <a:cs typeface="Roboto"/>
                <a:sym typeface="Roboto"/>
              </a:rPr>
              <a:t>Peak over Threshold (POT) is a statistical method used in Extreme Value Theory (EVT) to model the events that exceed a certain threshold value.</a:t>
            </a:r>
            <a:endParaRPr>
              <a:highlight>
                <a:schemeClr val="lt1"/>
              </a:highlight>
              <a:latin typeface="Roboto"/>
              <a:ea typeface="Roboto"/>
              <a:cs typeface="Roboto"/>
              <a:sym typeface="Roboto"/>
            </a:endParaRPr>
          </a:p>
          <a:p>
            <a:pPr indent="0" lvl="0" marL="0" rtl="0" algn="l">
              <a:spcBef>
                <a:spcPts val="0"/>
              </a:spcBef>
              <a:spcAft>
                <a:spcPts val="0"/>
              </a:spcAft>
              <a:buNone/>
            </a:pPr>
            <a:r>
              <a:rPr lang="en-US">
                <a:highlight>
                  <a:schemeClr val="lt1"/>
                </a:highlight>
                <a:latin typeface="Roboto"/>
                <a:ea typeface="Roboto"/>
                <a:cs typeface="Roboto"/>
                <a:sym typeface="Roboto"/>
              </a:rPr>
              <a:t>It is a subset of the Extreme Value Theory and is widely used in the </a:t>
            </a:r>
            <a:r>
              <a:rPr lang="en-US">
                <a:highlight>
                  <a:schemeClr val="lt1"/>
                </a:highlight>
                <a:latin typeface="Roboto"/>
                <a:ea typeface="Roboto"/>
                <a:cs typeface="Roboto"/>
                <a:sym typeface="Roboto"/>
              </a:rPr>
              <a:t>industry</a:t>
            </a:r>
            <a:r>
              <a:rPr lang="en-US">
                <a:highlight>
                  <a:schemeClr val="lt1"/>
                </a:highlight>
                <a:latin typeface="Roboto"/>
                <a:ea typeface="Roboto"/>
                <a:cs typeface="Roboto"/>
                <a:sym typeface="Roboto"/>
              </a:rPr>
              <a:t> to model extreme events such as the ones discussed in our project.</a:t>
            </a:r>
            <a:endParaRPr>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a:highlight>
                  <a:schemeClr val="lt1"/>
                </a:highlight>
                <a:latin typeface="Roboto"/>
                <a:ea typeface="Roboto"/>
                <a:cs typeface="Roboto"/>
                <a:sym typeface="Roboto"/>
              </a:rPr>
              <a:t>POT focuses on events that exceed a pre-defined threshold, and treats them as a separate class of extreme events.</a:t>
            </a:r>
            <a:endParaRPr>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a:highlight>
                  <a:schemeClr val="lt1"/>
                </a:highlight>
                <a:latin typeface="Roboto"/>
                <a:ea typeface="Roboto"/>
                <a:cs typeface="Roboto"/>
                <a:sym typeface="Roboto"/>
              </a:rPr>
              <a:t>It is used to model this tail of the distribution beyond this threshold.</a:t>
            </a:r>
            <a:endParaRPr>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a:highlight>
                  <a:schemeClr val="lt1"/>
                </a:highlight>
                <a:latin typeface="Roboto"/>
                <a:ea typeface="Roboto"/>
                <a:cs typeface="Roboto"/>
                <a:sym typeface="Roboto"/>
              </a:rPr>
              <a:t>For our project we have taken the top 10 percent and bottom 10 percent of the data to be modelled in a GPD and the interior as a Normal Distribution</a:t>
            </a:r>
            <a:endParaRPr>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a:highlight>
                  <a:schemeClr val="lt1"/>
                </a:highlight>
                <a:latin typeface="Roboto"/>
                <a:ea typeface="Roboto"/>
                <a:cs typeface="Roboto"/>
                <a:sym typeface="Roboto"/>
              </a:rPr>
              <a:t>You can see the peaks beyond the normal looking distribution as a visual representation of the extreme events.</a:t>
            </a:r>
            <a:endParaRPr>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highlight>
                  <a:schemeClr val="lt1"/>
                </a:highlight>
                <a:latin typeface="Roboto"/>
                <a:ea typeface="Roboto"/>
                <a:cs typeface="Roboto"/>
                <a:sym typeface="Roboto"/>
              </a:rPr>
              <a:t>There are different ways to model this tail distribution</a:t>
            </a:r>
            <a:endParaRPr>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a:highlight>
                  <a:schemeClr val="lt1"/>
                </a:highlight>
                <a:latin typeface="Roboto"/>
                <a:ea typeface="Roboto"/>
                <a:cs typeface="Roboto"/>
                <a:sym typeface="Roboto"/>
              </a:rPr>
              <a:t>One common approach is to model the exceedances over the threshold with a GPD(Generalized Pareto Distribution), which is a flexible distribution that can capture different tail behaviors, such as heavy-tailed or light-tailed distributions.</a:t>
            </a:r>
            <a:endParaRPr>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solidFill>
                  <a:srgbClr val="D1D5DB"/>
                </a:solidFill>
                <a:highlight>
                  <a:srgbClr val="444654"/>
                </a:highlight>
                <a:latin typeface="Roboto"/>
                <a:ea typeface="Roboto"/>
                <a:cs typeface="Roboto"/>
                <a:sym typeface="Roboto"/>
              </a:rPr>
              <a:t>The GPD is characterized by two parameters: the shape parameter (denoted by ξ) and the scale parameter (denoted by σ). The shape parameter determines the tail behavior of the distribution, with positive values indicating heavy-tailed behavior and negative values indicating light-tailed behavior. The scale parameter determines the scale or spread of the distribution.</a:t>
            </a:r>
            <a:endParaRPr>
              <a:highlight>
                <a:schemeClr val="lt1"/>
              </a:highlight>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a:highlight>
                  <a:schemeClr val="lt1"/>
                </a:highlight>
                <a:latin typeface="Roboto"/>
                <a:ea typeface="Roboto"/>
                <a:cs typeface="Roboto"/>
                <a:sym typeface="Roboto"/>
              </a:rPr>
              <a:t>Other distributions: In addition to GPD, other distributions such as the Generalized Extreme Value (GEV) distribution and the Weibull distribution can also be used to model extreme data in POT analysis, depending on the characteristics of the data and the specific application.</a:t>
            </a:r>
            <a:endParaRPr>
              <a:highlight>
                <a:schemeClr val="lt1"/>
              </a:highlight>
              <a:latin typeface="Roboto"/>
              <a:ea typeface="Roboto"/>
              <a:cs typeface="Roboto"/>
              <a:sym typeface="Roboto"/>
            </a:endParaRPr>
          </a:p>
          <a:p>
            <a:pPr indent="0" lvl="0" marL="457200" rtl="0" algn="l">
              <a:lnSpc>
                <a:spcPct val="115000"/>
              </a:lnSpc>
              <a:spcBef>
                <a:spcPts val="0"/>
              </a:spcBef>
              <a:spcAft>
                <a:spcPts val="0"/>
              </a:spcAft>
              <a:buNone/>
            </a:pPr>
            <a:r>
              <a:t/>
            </a:r>
            <a:endParaRPr>
              <a:highlight>
                <a:schemeClr val="lt1"/>
              </a:highlight>
              <a:latin typeface="Roboto"/>
              <a:ea typeface="Roboto"/>
              <a:cs typeface="Roboto"/>
              <a:sym typeface="Roboto"/>
            </a:endParaRPr>
          </a:p>
          <a:p>
            <a:pPr indent="0" lvl="0" marL="0" rtl="0" algn="l">
              <a:spcBef>
                <a:spcPts val="0"/>
              </a:spcBef>
              <a:spcAft>
                <a:spcPts val="0"/>
              </a:spcAft>
              <a:buNone/>
            </a:pPr>
            <a:r>
              <a:t/>
            </a:r>
            <a:endParaRPr>
              <a:highlight>
                <a:schemeClr val="lt1"/>
              </a:highlight>
              <a:latin typeface="Roboto"/>
              <a:ea typeface="Roboto"/>
              <a:cs typeface="Roboto"/>
              <a:sym typeface="Roboto"/>
            </a:endParaRPr>
          </a:p>
        </p:txBody>
      </p:sp>
      <p:sp>
        <p:nvSpPr>
          <p:cNvPr id="280" name="Google Shape;280;g22bfd0ccd8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2bfd0ccd8d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2bfd0ccd8d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Copulas are a statistical tool used to model the dependence structure between multiple variables, by capturing the joint distribution separately from the marginal distributions.</a:t>
            </a:r>
            <a:endParaRPr/>
          </a:p>
          <a:p>
            <a:pPr indent="0" lvl="0" marL="0" rtl="0" algn="l">
              <a:spcBef>
                <a:spcPts val="0"/>
              </a:spcBef>
              <a:spcAft>
                <a:spcPts val="0"/>
              </a:spcAft>
              <a:buNone/>
            </a:pPr>
            <a:r>
              <a:rPr lang="en-US"/>
              <a:t>That is, they helps us understand how variables are related to each other, without making assumptions about how each variable behaves on its 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Copulas are advantageous because they can capture a wide range of dependence patterns, including linear, non-linear, and asymmetric relationships, and they can also model extreme events. This makes them particularly useful for analyzing variables with heavy-tailed distributions or variables that exhibit tail dependence, where the behavior of the variables in the tails of their distributions is of interest.</a:t>
            </a:r>
            <a:endParaRPr/>
          </a:p>
          <a:p>
            <a:pPr indent="0" lvl="0" marL="0" rtl="0" algn="l">
              <a:spcBef>
                <a:spcPts val="0"/>
              </a:spcBef>
              <a:spcAft>
                <a:spcPts val="0"/>
              </a:spcAft>
              <a:buNone/>
            </a:pPr>
            <a:r>
              <a:rPr lang="en-US"/>
              <a:t>They also allow for the generation of synthetic data with specified relationships, which is useful in simulations, risk assessments, and scenario analyses.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our data we mainly see a lower tail </a:t>
            </a:r>
            <a:r>
              <a:rPr lang="en-US"/>
              <a:t>dependency</a:t>
            </a:r>
            <a:r>
              <a:rPr lang="en-US"/>
              <a:t> evident by the concentration of data points in the lower left region.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The Clayton copula is commonly used to model lower tail dependence. It is an Archimedean copula characterized by its concave shape and is suitable for modeling the dependence between variables that exhibit a higher likelihood of extreme events occurring together in the lower tail of their distributions. The Clayton copula is often used in applications where the variables tend to move in the same direction, especially in the tails of their distributions, and exhibit a stronger dependence in the lower tail.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Other copula structures, such as the Gumbel copula and the Frank copula, can also capture lower tail dependence to some extent. However, the Clayton copula is specifically designed to model such dependence patterns and is often preferred when the focus is on modeling lower tail dependence in multivariate data</a:t>
            </a:r>
            <a:endParaRPr/>
          </a:p>
          <a:p>
            <a:pPr indent="0" lvl="0" marL="0" rtl="0" algn="l">
              <a:spcBef>
                <a:spcPts val="0"/>
              </a:spcBef>
              <a:spcAft>
                <a:spcPts val="0"/>
              </a:spcAft>
              <a:buNone/>
            </a:pPr>
            <a:r>
              <a:t/>
            </a:r>
            <a:endParaRPr/>
          </a:p>
        </p:txBody>
      </p:sp>
      <p:sp>
        <p:nvSpPr>
          <p:cNvPr id="297" name="Google Shape;297;g22bfd0ccd8d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0a061d11f5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0a061d11f5_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Talking about the theory of tail </a:t>
            </a:r>
            <a:r>
              <a:rPr lang="en-US"/>
              <a:t>dependence, it measures the probability of extreme events jointly. In our case, it measures the probability of the extreme events happening jointly for each pair of the industry. It is more useful in our case because it only depends on the industries as a pair. In general, we look at two tail dependencies: upper tail dependency and lower dependency. Our focus is on the lower tail dependence which shown in the figure. It is important in our because  it captures how south can things go when an extreme event occur. For this purpose, clayton copula is widely used because it is accurate when it comes to lower tail dependence. We will use the tail dependence in network creation. Next moving on to Testing for contagion.</a:t>
            </a:r>
            <a:endParaRPr/>
          </a:p>
        </p:txBody>
      </p:sp>
      <p:sp>
        <p:nvSpPr>
          <p:cNvPr id="308" name="Google Shape;308;g20a061d11f5_4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0a061d11f5_4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0a061d11f5_4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we have used tail dependencies enlisted as lambda for hypothesis testing with null hypothesis stated that the tail dependence of post crisis is less than that of post crisis with </a:t>
            </a:r>
            <a:r>
              <a:rPr lang="en-US"/>
              <a:t>alternate hypothesis being the other way around</a:t>
            </a:r>
            <a:r>
              <a:rPr lang="en-US"/>
              <a:t> So, if </a:t>
            </a:r>
            <a:r>
              <a:rPr lang="en-US"/>
              <a:t>the</a:t>
            </a:r>
            <a:r>
              <a:rPr lang="en-US"/>
              <a:t> null hypothesis is rejected,  meaning that there is a </a:t>
            </a:r>
            <a:r>
              <a:rPr lang="en-US"/>
              <a:t>disaster</a:t>
            </a:r>
            <a:r>
              <a:rPr lang="en-US"/>
              <a:t> driven contagion, we would then </a:t>
            </a:r>
            <a:r>
              <a:rPr lang="en-US"/>
              <a:t>proceed to create a link in the network between the concerned industry pair. This can be seen from the table for the network creation between the concerned pair of industries. Next moving on to the network graphs.</a:t>
            </a:r>
            <a:endParaRPr/>
          </a:p>
        </p:txBody>
      </p:sp>
      <p:sp>
        <p:nvSpPr>
          <p:cNvPr id="322" name="Google Shape;322;g20a061d11f5_4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0a061d11f5_4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0a061d11f5_4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Now, looking at the networks, which is the visual representation of the networks with covid 19 being most densely populated and great floods of 2016 being sparsely populated. Now I will hand over to Nakul who will dive deep in to the analysis of the networks </a:t>
            </a:r>
            <a:endParaRPr/>
          </a:p>
        </p:txBody>
      </p:sp>
      <p:sp>
        <p:nvSpPr>
          <p:cNvPr id="333" name="Google Shape;333;g20a061d11f5_4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2d6b2a58da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2d6b2a58da_1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networks in the previous slide are not very helpful to analyse the results. To get a better understanding of the networks, we can look at a metric called Network Density, which is an estimate of the number of networks that exist in a graph. A network density of 1, implies that every node is connected to every other node in the graph and 0 implies that the network does not have nodes at all. In this histogram, it is evident that Covid has the highest network density, followed by California WildFires and Great Floods has the lowest density. As mentioned in the beginning of the slide, Covid had the highest losses and Great Floods had the lowest losses. The result we observe here agrees with that fact. </a:t>
            </a:r>
            <a:endParaRPr/>
          </a:p>
        </p:txBody>
      </p:sp>
      <p:sp>
        <p:nvSpPr>
          <p:cNvPr id="350" name="Google Shape;350;g22d6b2a58da_1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32a952b98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32a952b98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 the table on the slide, the left most column is that of the sectors and the numbers under each disaster refers to the number of links between that particular sector to the other sectors during that particular disaster. So for sector Mines has a value of 20, under Hurricane Katrina, which tells that 20 links(lower tail </a:t>
            </a:r>
            <a:r>
              <a:rPr lang="en-US"/>
              <a:t>dependencies</a:t>
            </a:r>
            <a:r>
              <a:rPr lang="en-US"/>
              <a:t>) were there between Mines and the other sectors when Hurricane Katrina happened. On analysing the entire results, we can see that Electricity and Autos have the lowest degrees across the five disasters we have considered. Mines and Utilities has the highest degrees across the 30 sectors we considered. </a:t>
            </a:r>
            <a:endParaRPr/>
          </a:p>
        </p:txBody>
      </p:sp>
      <p:sp>
        <p:nvSpPr>
          <p:cNvPr id="359" name="Google Shape;359;g232a952b98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2d6b2a58da_1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2d6b2a58da_1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As we saw in the previous slides, Covid-19 and WildFires have the highest network densities and thus, they were </a:t>
            </a:r>
            <a:r>
              <a:rPr lang="en-US"/>
              <a:t>easiest</a:t>
            </a:r>
            <a:r>
              <a:rPr lang="en-US"/>
              <a:t> to drive financial contagion. Great Floods having the least network density and losses,  had the least impact on industries. One of the main takeaways from this analysis is that, sectors with less degrees during a disaster,serve as potential investment sectors to hedge the lower tail </a:t>
            </a:r>
            <a:r>
              <a:rPr lang="en-US"/>
              <a:t>dependence</a:t>
            </a:r>
            <a:r>
              <a:rPr lang="en-US"/>
              <a:t> risk. </a:t>
            </a:r>
            <a:endParaRPr/>
          </a:p>
        </p:txBody>
      </p:sp>
      <p:sp>
        <p:nvSpPr>
          <p:cNvPr id="371" name="Google Shape;371;g22d6b2a58da_1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2d6b2a58da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2d6b2a58da_1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For future work, we can include more derivatives and include different countries to create cross country contagion models. We can also look whether the channel of contagion is due to the wealth or the income. We can extend the analysis by looking at Machine Learning methods, Dynamic Copula and even SDES. Thank you all for listening and we are open to any questions that you may have. </a:t>
            </a:r>
            <a:endParaRPr/>
          </a:p>
        </p:txBody>
      </p:sp>
      <p:sp>
        <p:nvSpPr>
          <p:cNvPr id="379" name="Google Shape;379;g22d6b2a58da_1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2cb8ed173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2cb8ed173d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22cb8ed173d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2cb8ed173d_2_7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2cb8ed173d_2_7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g22cb8ed173d_2_7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2bf8197c6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2bf8197c6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22bf8197c6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2d6cffda53_0_1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22d6cffda53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2d6cffda53_0_1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22d6cffda53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2d6cffda53_0_1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g22d6cffda53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2d6cffda53_0_1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22d6cffda53_0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0a061d11f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0a061d11f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20a061d11f5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3"/>
          <p:cNvSpPr txBox="1"/>
          <p:nvPr>
            <p:ph type="ctrTitle"/>
          </p:nvPr>
        </p:nvSpPr>
        <p:spPr>
          <a:xfrm>
            <a:off x="685800" y="1597820"/>
            <a:ext cx="7772400" cy="110251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 name="Google Shape;18;p3"/>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888888"/>
              </a:buClr>
              <a:buSzPts val="2400"/>
              <a:buNone/>
              <a:defRPr>
                <a:solidFill>
                  <a:srgbClr val="888888"/>
                </a:solidFill>
              </a:defRPr>
            </a:lvl1pPr>
            <a:lvl2pPr lvl="1" algn="ctr">
              <a:spcBef>
                <a:spcPts val="480"/>
              </a:spcBef>
              <a:spcAft>
                <a:spcPts val="0"/>
              </a:spcAft>
              <a:buClr>
                <a:srgbClr val="888888"/>
              </a:buClr>
              <a:buSzPts val="2400"/>
              <a:buNone/>
              <a:defRPr>
                <a:solidFill>
                  <a:srgbClr val="888888"/>
                </a:solidFill>
              </a:defRPr>
            </a:lvl2pPr>
            <a:lvl3pPr lvl="2" algn="ctr">
              <a:spcBef>
                <a:spcPts val="360"/>
              </a:spcBef>
              <a:spcAft>
                <a:spcPts val="0"/>
              </a:spcAft>
              <a:buClr>
                <a:srgbClr val="888888"/>
              </a:buClr>
              <a:buSzPts val="1800"/>
              <a:buNone/>
              <a:defRPr>
                <a:solidFill>
                  <a:srgbClr val="888888"/>
                </a:solidFill>
              </a:defRPr>
            </a:lvl3pPr>
            <a:lvl4pPr lvl="3" algn="ctr">
              <a:spcBef>
                <a:spcPts val="280"/>
              </a:spcBef>
              <a:spcAft>
                <a:spcPts val="0"/>
              </a:spcAft>
              <a:buClr>
                <a:srgbClr val="888888"/>
              </a:buClr>
              <a:buSzPts val="14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9" name="Google Shape;19;p3"/>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12"/>
          <p:cNvSpPr txBox="1"/>
          <p:nvPr>
            <p:ph type="title"/>
          </p:nvPr>
        </p:nvSpPr>
        <p:spPr>
          <a:xfrm>
            <a:off x="457200" y="675085"/>
            <a:ext cx="8229600" cy="80129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 name="Google Shape;73;p12"/>
          <p:cNvSpPr txBox="1"/>
          <p:nvPr>
            <p:ph idx="1" type="body"/>
          </p:nvPr>
        </p:nvSpPr>
        <p:spPr>
          <a:xfrm rot="5400000">
            <a:off x="3408164" y="-684014"/>
            <a:ext cx="232767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 name="Google Shape;74;p12"/>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2"/>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2"/>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13"/>
          <p:cNvSpPr txBox="1"/>
          <p:nvPr>
            <p:ph type="title"/>
          </p:nvPr>
        </p:nvSpPr>
        <p:spPr>
          <a:xfrm rot="5400000">
            <a:off x="5463778" y="1371602"/>
            <a:ext cx="4388644"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9" name="Google Shape;79;p13"/>
          <p:cNvSpPr txBox="1"/>
          <p:nvPr>
            <p:ph idx="1" type="body"/>
          </p:nvPr>
        </p:nvSpPr>
        <p:spPr>
          <a:xfrm rot="5400000">
            <a:off x="1272778" y="-609598"/>
            <a:ext cx="4388644"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 name="Google Shape;80;p13"/>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3"/>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3"/>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0" name="Shape 90"/>
        <p:cNvGrpSpPr/>
        <p:nvPr/>
      </p:nvGrpSpPr>
      <p:grpSpPr>
        <a:xfrm>
          <a:off x="0" y="0"/>
          <a:ext cx="0" cy="0"/>
          <a:chOff x="0" y="0"/>
          <a:chExt cx="0" cy="0"/>
        </a:xfrm>
      </p:grpSpPr>
      <p:sp>
        <p:nvSpPr>
          <p:cNvPr id="91" name="Google Shape;91;g22d6cffda53_0_185"/>
          <p:cNvSpPr txBox="1"/>
          <p:nvPr>
            <p:ph type="title"/>
          </p:nvPr>
        </p:nvSpPr>
        <p:spPr>
          <a:xfrm>
            <a:off x="457200" y="675085"/>
            <a:ext cx="8229600" cy="8013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2" name="Google Shape;92;g22d6cffda53_0_185"/>
          <p:cNvSpPr txBox="1"/>
          <p:nvPr>
            <p:ph idx="1" type="body"/>
          </p:nvPr>
        </p:nvSpPr>
        <p:spPr>
          <a:xfrm>
            <a:off x="457200" y="2266950"/>
            <a:ext cx="8229600" cy="23277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93" name="Google Shape;93;g22d6cffda53_0_185"/>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4" name="Google Shape;94;g22d6cffda53_0_185"/>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5" name="Google Shape;95;g22d6cffda53_0_185"/>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 name="Shape 96"/>
        <p:cNvGrpSpPr/>
        <p:nvPr/>
      </p:nvGrpSpPr>
      <p:grpSpPr>
        <a:xfrm>
          <a:off x="0" y="0"/>
          <a:ext cx="0" cy="0"/>
          <a:chOff x="0" y="0"/>
          <a:chExt cx="0" cy="0"/>
        </a:xfrm>
      </p:grpSpPr>
      <p:sp>
        <p:nvSpPr>
          <p:cNvPr id="97" name="Google Shape;97;g22d6cffda53_0_191"/>
          <p:cNvSpPr txBox="1"/>
          <p:nvPr>
            <p:ph type="title"/>
          </p:nvPr>
        </p:nvSpPr>
        <p:spPr>
          <a:xfrm>
            <a:off x="457200" y="675085"/>
            <a:ext cx="8229600" cy="8013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8" name="Google Shape;98;g22d6cffda53_0_191"/>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9" name="Google Shape;99;g22d6cffda53_0_191"/>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0" name="Google Shape;100;g22d6cffda53_0_191"/>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1" name="Shape 101"/>
        <p:cNvGrpSpPr/>
        <p:nvPr/>
      </p:nvGrpSpPr>
      <p:grpSpPr>
        <a:xfrm>
          <a:off x="0" y="0"/>
          <a:ext cx="0" cy="0"/>
          <a:chOff x="0" y="0"/>
          <a:chExt cx="0" cy="0"/>
        </a:xfrm>
      </p:grpSpPr>
      <p:sp>
        <p:nvSpPr>
          <p:cNvPr id="102" name="Google Shape;102;g22d6cffda53_0_196"/>
          <p:cNvSpPr txBox="1"/>
          <p:nvPr>
            <p:ph type="ctrTitle"/>
          </p:nvPr>
        </p:nvSpPr>
        <p:spPr>
          <a:xfrm>
            <a:off x="685800" y="1597820"/>
            <a:ext cx="7772400" cy="11025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3" name="Google Shape;103;g22d6cffda53_0_196"/>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rtl="0" algn="ctr">
              <a:spcBef>
                <a:spcPts val="480"/>
              </a:spcBef>
              <a:spcAft>
                <a:spcPts val="0"/>
              </a:spcAft>
              <a:buClr>
                <a:srgbClr val="888888"/>
              </a:buClr>
              <a:buSzPts val="2400"/>
              <a:buNone/>
              <a:defRPr>
                <a:solidFill>
                  <a:srgbClr val="888888"/>
                </a:solidFill>
              </a:defRPr>
            </a:lvl1pPr>
            <a:lvl2pPr lvl="1" rtl="0" algn="ctr">
              <a:spcBef>
                <a:spcPts val="480"/>
              </a:spcBef>
              <a:spcAft>
                <a:spcPts val="0"/>
              </a:spcAft>
              <a:buClr>
                <a:srgbClr val="888888"/>
              </a:buClr>
              <a:buSzPts val="2400"/>
              <a:buNone/>
              <a:defRPr>
                <a:solidFill>
                  <a:srgbClr val="888888"/>
                </a:solidFill>
              </a:defRPr>
            </a:lvl2pPr>
            <a:lvl3pPr lvl="2" rtl="0" algn="ctr">
              <a:spcBef>
                <a:spcPts val="360"/>
              </a:spcBef>
              <a:spcAft>
                <a:spcPts val="0"/>
              </a:spcAft>
              <a:buClr>
                <a:srgbClr val="888888"/>
              </a:buClr>
              <a:buSzPts val="1800"/>
              <a:buNone/>
              <a:defRPr>
                <a:solidFill>
                  <a:srgbClr val="888888"/>
                </a:solidFill>
              </a:defRPr>
            </a:lvl3pPr>
            <a:lvl4pPr lvl="3" rtl="0" algn="ctr">
              <a:spcBef>
                <a:spcPts val="280"/>
              </a:spcBef>
              <a:spcAft>
                <a:spcPts val="0"/>
              </a:spcAft>
              <a:buClr>
                <a:srgbClr val="888888"/>
              </a:buClr>
              <a:buSzPts val="1400"/>
              <a:buNone/>
              <a:defRPr>
                <a:solidFill>
                  <a:srgbClr val="888888"/>
                </a:solidFill>
              </a:defRPr>
            </a:lvl4pPr>
            <a:lvl5pPr lvl="4" rtl="0" algn="ctr">
              <a:spcBef>
                <a:spcPts val="200"/>
              </a:spcBef>
              <a:spcAft>
                <a:spcPts val="0"/>
              </a:spcAft>
              <a:buClr>
                <a:srgbClr val="888888"/>
              </a:buClr>
              <a:buSzPts val="1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104" name="Google Shape;104;g22d6cffda53_0_196"/>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5" name="Google Shape;105;g22d6cffda53_0_196"/>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6" name="Google Shape;106;g22d6cffda53_0_196"/>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7" name="Shape 107"/>
        <p:cNvGrpSpPr/>
        <p:nvPr/>
      </p:nvGrpSpPr>
      <p:grpSpPr>
        <a:xfrm>
          <a:off x="0" y="0"/>
          <a:ext cx="0" cy="0"/>
          <a:chOff x="0" y="0"/>
          <a:chExt cx="0" cy="0"/>
        </a:xfrm>
      </p:grpSpPr>
      <p:sp>
        <p:nvSpPr>
          <p:cNvPr id="108" name="Google Shape;108;g22d6cffda53_0_202"/>
          <p:cNvSpPr txBox="1"/>
          <p:nvPr>
            <p:ph type="title"/>
          </p:nvPr>
        </p:nvSpPr>
        <p:spPr>
          <a:xfrm>
            <a:off x="722313" y="1035563"/>
            <a:ext cx="7772400" cy="10215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b="1" sz="4000" cap="none"/>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 name="Google Shape;109;g22d6cffda53_0_202"/>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110" name="Google Shape;110;g22d6cffda53_0_202"/>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1" name="Google Shape;111;g22d6cffda53_0_202"/>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2" name="Google Shape;112;g22d6cffda53_0_202"/>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3" name="Shape 113"/>
        <p:cNvGrpSpPr/>
        <p:nvPr/>
      </p:nvGrpSpPr>
      <p:grpSpPr>
        <a:xfrm>
          <a:off x="0" y="0"/>
          <a:ext cx="0" cy="0"/>
          <a:chOff x="0" y="0"/>
          <a:chExt cx="0" cy="0"/>
        </a:xfrm>
      </p:grpSpPr>
      <p:sp>
        <p:nvSpPr>
          <p:cNvPr id="114" name="Google Shape;114;g22d6cffda53_0_208"/>
          <p:cNvSpPr txBox="1"/>
          <p:nvPr>
            <p:ph type="title"/>
          </p:nvPr>
        </p:nvSpPr>
        <p:spPr>
          <a:xfrm>
            <a:off x="457200" y="675085"/>
            <a:ext cx="8229600" cy="8013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5" name="Google Shape;115;g22d6cffda53_0_208"/>
          <p:cNvSpPr txBox="1"/>
          <p:nvPr>
            <p:ph idx="1" type="body"/>
          </p:nvPr>
        </p:nvSpPr>
        <p:spPr>
          <a:xfrm>
            <a:off x="457200" y="1476377"/>
            <a:ext cx="4038600" cy="31182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16" name="Google Shape;116;g22d6cffda53_0_208"/>
          <p:cNvSpPr txBox="1"/>
          <p:nvPr>
            <p:ph idx="2" type="body"/>
          </p:nvPr>
        </p:nvSpPr>
        <p:spPr>
          <a:xfrm>
            <a:off x="4648200" y="1476377"/>
            <a:ext cx="4038600" cy="31182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17" name="Google Shape;117;g22d6cffda53_0_208"/>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8" name="Google Shape;118;g22d6cffda53_0_208"/>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9" name="Google Shape;119;g22d6cffda53_0_208"/>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20" name="Shape 120"/>
        <p:cNvGrpSpPr/>
        <p:nvPr/>
      </p:nvGrpSpPr>
      <p:grpSpPr>
        <a:xfrm>
          <a:off x="0" y="0"/>
          <a:ext cx="0" cy="0"/>
          <a:chOff x="0" y="0"/>
          <a:chExt cx="0" cy="0"/>
        </a:xfrm>
      </p:grpSpPr>
      <p:sp>
        <p:nvSpPr>
          <p:cNvPr id="121" name="Google Shape;121;g22d6cffda53_0_215"/>
          <p:cNvSpPr txBox="1"/>
          <p:nvPr>
            <p:ph type="title"/>
          </p:nvPr>
        </p:nvSpPr>
        <p:spPr>
          <a:xfrm>
            <a:off x="457203" y="650504"/>
            <a:ext cx="8229600" cy="8013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2" name="Google Shape;122;g22d6cffda53_0_215"/>
          <p:cNvSpPr txBox="1"/>
          <p:nvPr>
            <p:ph idx="1"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23" name="Google Shape;123;g22d6cffda53_0_215"/>
          <p:cNvSpPr txBox="1"/>
          <p:nvPr>
            <p:ph idx="2" type="body"/>
          </p:nvPr>
        </p:nvSpPr>
        <p:spPr>
          <a:xfrm>
            <a:off x="4645028" y="1631156"/>
            <a:ext cx="4041900" cy="29634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124" name="Google Shape;124;g22d6cffda53_0_215"/>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5" name="Google Shape;125;g22d6cffda53_0_215"/>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6" name="Google Shape;126;g22d6cffda53_0_215"/>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7" name="Shape 127"/>
        <p:cNvGrpSpPr/>
        <p:nvPr/>
      </p:nvGrpSpPr>
      <p:grpSpPr>
        <a:xfrm>
          <a:off x="0" y="0"/>
          <a:ext cx="0" cy="0"/>
          <a:chOff x="0" y="0"/>
          <a:chExt cx="0" cy="0"/>
        </a:xfrm>
      </p:grpSpPr>
      <p:sp>
        <p:nvSpPr>
          <p:cNvPr id="128" name="Google Shape;128;g22d6cffda53_0_222"/>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9" name="Google Shape;129;g22d6cffda53_0_222"/>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0" name="Google Shape;130;g22d6cffda53_0_222"/>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1" name="Shape 131"/>
        <p:cNvGrpSpPr/>
        <p:nvPr/>
      </p:nvGrpSpPr>
      <p:grpSpPr>
        <a:xfrm>
          <a:off x="0" y="0"/>
          <a:ext cx="0" cy="0"/>
          <a:chOff x="0" y="0"/>
          <a:chExt cx="0" cy="0"/>
        </a:xfrm>
      </p:grpSpPr>
      <p:sp>
        <p:nvSpPr>
          <p:cNvPr id="132" name="Google Shape;132;g22d6cffda53_0_226"/>
          <p:cNvSpPr txBox="1"/>
          <p:nvPr>
            <p:ph type="title"/>
          </p:nvPr>
        </p:nvSpPr>
        <p:spPr>
          <a:xfrm>
            <a:off x="457203" y="204787"/>
            <a:ext cx="3008400" cy="8715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b="1"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3" name="Google Shape;133;g22d6cffda53_0_226"/>
          <p:cNvSpPr txBox="1"/>
          <p:nvPr>
            <p:ph idx="1" type="body"/>
          </p:nvPr>
        </p:nvSpPr>
        <p:spPr>
          <a:xfrm>
            <a:off x="3575050" y="204789"/>
            <a:ext cx="5111700" cy="4389900"/>
          </a:xfrm>
          <a:prstGeom prst="rect">
            <a:avLst/>
          </a:prstGeom>
          <a:noFill/>
          <a:ln>
            <a:noFill/>
          </a:ln>
        </p:spPr>
        <p:txBody>
          <a:bodyPr anchorCtr="0" anchor="t" bIns="45700" lIns="91425" spcFirstLastPara="1" rIns="91425" wrap="square" tIns="45700">
            <a:no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134" name="Google Shape;134;g22d6cffda53_0_226"/>
          <p:cNvSpPr txBox="1"/>
          <p:nvPr>
            <p:ph idx="2" type="body"/>
          </p:nvPr>
        </p:nvSpPr>
        <p:spPr>
          <a:xfrm>
            <a:off x="457203" y="1076327"/>
            <a:ext cx="3008400" cy="35184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35" name="Google Shape;135;g22d6cffda53_0_226"/>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6" name="Google Shape;136;g22d6cffda53_0_226"/>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7" name="Google Shape;137;g22d6cffda53_0_226"/>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4"/>
          <p:cNvSpPr txBox="1"/>
          <p:nvPr>
            <p:ph type="title"/>
          </p:nvPr>
        </p:nvSpPr>
        <p:spPr>
          <a:xfrm>
            <a:off x="457200" y="675085"/>
            <a:ext cx="8229600" cy="80129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 name="Google Shape;24;p4"/>
          <p:cNvSpPr txBox="1"/>
          <p:nvPr>
            <p:ph idx="1" type="body"/>
          </p:nvPr>
        </p:nvSpPr>
        <p:spPr>
          <a:xfrm>
            <a:off x="457200" y="2266950"/>
            <a:ext cx="8229600" cy="232767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 name="Google Shape;25;p4"/>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8" name="Shape 138"/>
        <p:cNvGrpSpPr/>
        <p:nvPr/>
      </p:nvGrpSpPr>
      <p:grpSpPr>
        <a:xfrm>
          <a:off x="0" y="0"/>
          <a:ext cx="0" cy="0"/>
          <a:chOff x="0" y="0"/>
          <a:chExt cx="0" cy="0"/>
        </a:xfrm>
      </p:grpSpPr>
      <p:sp>
        <p:nvSpPr>
          <p:cNvPr id="139" name="Google Shape;139;g22d6cffda53_0_233"/>
          <p:cNvSpPr txBox="1"/>
          <p:nvPr>
            <p:ph type="title"/>
          </p:nvPr>
        </p:nvSpPr>
        <p:spPr>
          <a:xfrm>
            <a:off x="1792288" y="3600451"/>
            <a:ext cx="5486400" cy="4251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b="1"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0" name="Google Shape;140;g22d6cffda53_0_233"/>
          <p:cNvSpPr/>
          <p:nvPr>
            <p:ph idx="2" type="pic"/>
          </p:nvPr>
        </p:nvSpPr>
        <p:spPr>
          <a:xfrm>
            <a:off x="1792288" y="459581"/>
            <a:ext cx="5486400" cy="3086100"/>
          </a:xfrm>
          <a:prstGeom prst="rect">
            <a:avLst/>
          </a:prstGeom>
          <a:noFill/>
          <a:ln>
            <a:noFill/>
          </a:ln>
        </p:spPr>
      </p:sp>
      <p:sp>
        <p:nvSpPr>
          <p:cNvPr id="141" name="Google Shape;141;g22d6cffda53_0_233"/>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142" name="Google Shape;142;g22d6cffda53_0_233"/>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3" name="Google Shape;143;g22d6cffda53_0_233"/>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4" name="Google Shape;144;g22d6cffda53_0_233"/>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5" name="Shape 145"/>
        <p:cNvGrpSpPr/>
        <p:nvPr/>
      </p:nvGrpSpPr>
      <p:grpSpPr>
        <a:xfrm>
          <a:off x="0" y="0"/>
          <a:ext cx="0" cy="0"/>
          <a:chOff x="0" y="0"/>
          <a:chExt cx="0" cy="0"/>
        </a:xfrm>
      </p:grpSpPr>
      <p:sp>
        <p:nvSpPr>
          <p:cNvPr id="146" name="Google Shape;146;g22d6cffda53_0_240"/>
          <p:cNvSpPr txBox="1"/>
          <p:nvPr>
            <p:ph type="title"/>
          </p:nvPr>
        </p:nvSpPr>
        <p:spPr>
          <a:xfrm>
            <a:off x="457200" y="675085"/>
            <a:ext cx="8229600" cy="8013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7" name="Google Shape;147;g22d6cffda53_0_240"/>
          <p:cNvSpPr txBox="1"/>
          <p:nvPr>
            <p:ph idx="1" type="body"/>
          </p:nvPr>
        </p:nvSpPr>
        <p:spPr>
          <a:xfrm rot="5400000">
            <a:off x="3408150" y="-684000"/>
            <a:ext cx="2327700" cy="82296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48" name="Google Shape;148;g22d6cffda53_0_240"/>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9" name="Google Shape;149;g22d6cffda53_0_240"/>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0" name="Google Shape;150;g22d6cffda53_0_240"/>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1" name="Shape 151"/>
        <p:cNvGrpSpPr/>
        <p:nvPr/>
      </p:nvGrpSpPr>
      <p:grpSpPr>
        <a:xfrm>
          <a:off x="0" y="0"/>
          <a:ext cx="0" cy="0"/>
          <a:chOff x="0" y="0"/>
          <a:chExt cx="0" cy="0"/>
        </a:xfrm>
      </p:grpSpPr>
      <p:sp>
        <p:nvSpPr>
          <p:cNvPr id="152" name="Google Shape;152;g22d6cffda53_0_246"/>
          <p:cNvSpPr txBox="1"/>
          <p:nvPr>
            <p:ph type="title"/>
          </p:nvPr>
        </p:nvSpPr>
        <p:spPr>
          <a:xfrm rot="5400000">
            <a:off x="5463750" y="1371630"/>
            <a:ext cx="4388700" cy="20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3" name="Google Shape;153;g22d6cffda53_0_246"/>
          <p:cNvSpPr txBox="1"/>
          <p:nvPr>
            <p:ph idx="1" type="body"/>
          </p:nvPr>
        </p:nvSpPr>
        <p:spPr>
          <a:xfrm rot="5400000">
            <a:off x="1272750" y="-609570"/>
            <a:ext cx="4388700" cy="60198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54" name="Google Shape;154;g22d6cffda53_0_246"/>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5" name="Google Shape;155;g22d6cffda53_0_246"/>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6" name="Google Shape;156;g22d6cffda53_0_246"/>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1200">
                <a:solidFill>
                  <a:srgbClr val="888888"/>
                </a:solidFill>
                <a:latin typeface="Calibri"/>
                <a:ea typeface="Calibri"/>
                <a:cs typeface="Calibri"/>
                <a:sym typeface="Calibri"/>
              </a:defRPr>
            </a:lvl1pPr>
            <a:lvl2pPr indent="0" lvl="1" marL="0" marR="0" rtl="0" algn="r">
              <a:spcBef>
                <a:spcPts val="0"/>
              </a:spcBef>
              <a:spcAft>
                <a:spcPts val="0"/>
              </a:spcAft>
              <a:buNone/>
              <a:defRPr sz="1200">
                <a:solidFill>
                  <a:srgbClr val="888888"/>
                </a:solidFill>
                <a:latin typeface="Calibri"/>
                <a:ea typeface="Calibri"/>
                <a:cs typeface="Calibri"/>
                <a:sym typeface="Calibri"/>
              </a:defRPr>
            </a:lvl2pPr>
            <a:lvl3pPr indent="0" lvl="2" marL="0" marR="0" rtl="0" algn="r">
              <a:spcBef>
                <a:spcPts val="0"/>
              </a:spcBef>
              <a:spcAft>
                <a:spcPts val="0"/>
              </a:spcAft>
              <a:buNone/>
              <a:defRPr sz="1200">
                <a:solidFill>
                  <a:srgbClr val="888888"/>
                </a:solidFill>
                <a:latin typeface="Calibri"/>
                <a:ea typeface="Calibri"/>
                <a:cs typeface="Calibri"/>
                <a:sym typeface="Calibri"/>
              </a:defRPr>
            </a:lvl3pPr>
            <a:lvl4pPr indent="0" lvl="3" marL="0" marR="0" rtl="0" algn="r">
              <a:spcBef>
                <a:spcPts val="0"/>
              </a:spcBef>
              <a:spcAft>
                <a:spcPts val="0"/>
              </a:spcAft>
              <a:buNone/>
              <a:defRPr sz="1200">
                <a:solidFill>
                  <a:srgbClr val="888888"/>
                </a:solidFill>
                <a:latin typeface="Calibri"/>
                <a:ea typeface="Calibri"/>
                <a:cs typeface="Calibri"/>
                <a:sym typeface="Calibri"/>
              </a:defRPr>
            </a:lvl4pPr>
            <a:lvl5pPr indent="0" lvl="4" marL="0" marR="0" rtl="0" algn="r">
              <a:spcBef>
                <a:spcPts val="0"/>
              </a:spcBef>
              <a:spcAft>
                <a:spcPts val="0"/>
              </a:spcAft>
              <a:buNone/>
              <a:defRPr sz="1200">
                <a:solidFill>
                  <a:srgbClr val="888888"/>
                </a:solidFill>
                <a:latin typeface="Calibri"/>
                <a:ea typeface="Calibri"/>
                <a:cs typeface="Calibri"/>
                <a:sym typeface="Calibri"/>
              </a:defRPr>
            </a:lvl5pPr>
            <a:lvl6pPr indent="0" lvl="5" marL="0" marR="0" rtl="0" algn="r">
              <a:spcBef>
                <a:spcPts val="0"/>
              </a:spcBef>
              <a:spcAft>
                <a:spcPts val="0"/>
              </a:spcAft>
              <a:buNone/>
              <a:defRPr sz="1200">
                <a:solidFill>
                  <a:srgbClr val="888888"/>
                </a:solidFill>
                <a:latin typeface="Calibri"/>
                <a:ea typeface="Calibri"/>
                <a:cs typeface="Calibri"/>
                <a:sym typeface="Calibri"/>
              </a:defRPr>
            </a:lvl6pPr>
            <a:lvl7pPr indent="0" lvl="6" marL="0" marR="0" rtl="0" algn="r">
              <a:spcBef>
                <a:spcPts val="0"/>
              </a:spcBef>
              <a:spcAft>
                <a:spcPts val="0"/>
              </a:spcAft>
              <a:buNone/>
              <a:defRPr sz="1200">
                <a:solidFill>
                  <a:srgbClr val="888888"/>
                </a:solidFill>
                <a:latin typeface="Calibri"/>
                <a:ea typeface="Calibri"/>
                <a:cs typeface="Calibri"/>
                <a:sym typeface="Calibri"/>
              </a:defRPr>
            </a:lvl7pPr>
            <a:lvl8pPr indent="0" lvl="7" marL="0" marR="0" rtl="0" algn="r">
              <a:spcBef>
                <a:spcPts val="0"/>
              </a:spcBef>
              <a:spcAft>
                <a:spcPts val="0"/>
              </a:spcAft>
              <a:buNone/>
              <a:defRPr sz="1200">
                <a:solidFill>
                  <a:srgbClr val="888888"/>
                </a:solidFill>
                <a:latin typeface="Calibri"/>
                <a:ea typeface="Calibri"/>
                <a:cs typeface="Calibri"/>
                <a:sym typeface="Calibri"/>
              </a:defRPr>
            </a:lvl8pPr>
            <a:lvl9pPr indent="0" lvl="8" marL="0" marR="0" rtl="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5"/>
          <p:cNvSpPr txBox="1"/>
          <p:nvPr>
            <p:ph type="title"/>
          </p:nvPr>
        </p:nvSpPr>
        <p:spPr>
          <a:xfrm>
            <a:off x="722313" y="1035563"/>
            <a:ext cx="7772400" cy="10215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0" name="Google Shape;30;p5"/>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1" name="Google Shape;31;p5"/>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6"/>
          <p:cNvSpPr txBox="1"/>
          <p:nvPr>
            <p:ph type="title"/>
          </p:nvPr>
        </p:nvSpPr>
        <p:spPr>
          <a:xfrm>
            <a:off x="457200" y="675085"/>
            <a:ext cx="8229600" cy="80129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 name="Google Shape;36;p6"/>
          <p:cNvSpPr txBox="1"/>
          <p:nvPr>
            <p:ph idx="1" type="body"/>
          </p:nvPr>
        </p:nvSpPr>
        <p:spPr>
          <a:xfrm>
            <a:off x="457200" y="1476377"/>
            <a:ext cx="4038600" cy="311824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2" type="body"/>
          </p:nvPr>
        </p:nvSpPr>
        <p:spPr>
          <a:xfrm>
            <a:off x="4648200" y="1476377"/>
            <a:ext cx="4038600" cy="3118247"/>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8" name="Google Shape;38;p6"/>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41" name="Shape 41"/>
        <p:cNvGrpSpPr/>
        <p:nvPr/>
      </p:nvGrpSpPr>
      <p:grpSpPr>
        <a:xfrm>
          <a:off x="0" y="0"/>
          <a:ext cx="0" cy="0"/>
          <a:chOff x="0" y="0"/>
          <a:chExt cx="0" cy="0"/>
        </a:xfrm>
      </p:grpSpPr>
      <p:sp>
        <p:nvSpPr>
          <p:cNvPr id="42" name="Google Shape;42;p7"/>
          <p:cNvSpPr txBox="1"/>
          <p:nvPr>
            <p:ph type="title"/>
          </p:nvPr>
        </p:nvSpPr>
        <p:spPr>
          <a:xfrm>
            <a:off x="457203" y="650504"/>
            <a:ext cx="8229600" cy="80129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 name="Google Shape;43;p7"/>
          <p:cNvSpPr txBox="1"/>
          <p:nvPr>
            <p:ph idx="1" type="body"/>
          </p:nvPr>
        </p:nvSpPr>
        <p:spPr>
          <a:xfrm>
            <a:off x="457200" y="1631156"/>
            <a:ext cx="4040188"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2" type="body"/>
          </p:nvPr>
        </p:nvSpPr>
        <p:spPr>
          <a:xfrm>
            <a:off x="4645028" y="1631156"/>
            <a:ext cx="4041775"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5" name="Google Shape;45;p7"/>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7"/>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8"/>
          <p:cNvSpPr txBox="1"/>
          <p:nvPr>
            <p:ph type="title"/>
          </p:nvPr>
        </p:nvSpPr>
        <p:spPr>
          <a:xfrm>
            <a:off x="457200" y="675085"/>
            <a:ext cx="8229600" cy="80129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0" name="Google Shape;50;p8"/>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8"/>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9"/>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9"/>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9"/>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10"/>
          <p:cNvSpPr txBox="1"/>
          <p:nvPr>
            <p:ph type="title"/>
          </p:nvPr>
        </p:nvSpPr>
        <p:spPr>
          <a:xfrm>
            <a:off x="457203" y="204787"/>
            <a:ext cx="3008313" cy="8715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9" name="Google Shape;59;p10"/>
          <p:cNvSpPr txBox="1"/>
          <p:nvPr>
            <p:ph idx="1" type="body"/>
          </p:nvPr>
        </p:nvSpPr>
        <p:spPr>
          <a:xfrm>
            <a:off x="3575050" y="204789"/>
            <a:ext cx="5111750" cy="438983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0" name="Google Shape;60;p10"/>
          <p:cNvSpPr txBox="1"/>
          <p:nvPr>
            <p:ph idx="2" type="body"/>
          </p:nvPr>
        </p:nvSpPr>
        <p:spPr>
          <a:xfrm>
            <a:off x="457203" y="1076327"/>
            <a:ext cx="3008313" cy="351829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1" name="Google Shape;61;p10"/>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0"/>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0"/>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11"/>
          <p:cNvSpPr txBox="1"/>
          <p:nvPr>
            <p:ph type="title"/>
          </p:nvPr>
        </p:nvSpPr>
        <p:spPr>
          <a:xfrm>
            <a:off x="1792288" y="3600451"/>
            <a:ext cx="5486400" cy="425054"/>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 name="Google Shape;66;p11"/>
          <p:cNvSpPr/>
          <p:nvPr>
            <p:ph idx="2" type="pic"/>
          </p:nvPr>
        </p:nvSpPr>
        <p:spPr>
          <a:xfrm>
            <a:off x="1792288" y="459581"/>
            <a:ext cx="5486400" cy="3086100"/>
          </a:xfrm>
          <a:prstGeom prst="rect">
            <a:avLst/>
          </a:prstGeom>
          <a:noFill/>
          <a:ln>
            <a:noFill/>
          </a:ln>
        </p:spPr>
      </p:sp>
      <p:sp>
        <p:nvSpPr>
          <p:cNvPr id="67" name="Google Shape;67;p11"/>
          <p:cNvSpPr txBox="1"/>
          <p:nvPr>
            <p:ph idx="1" type="body"/>
          </p:nvPr>
        </p:nvSpPr>
        <p:spPr>
          <a:xfrm>
            <a:off x="1792288" y="4025504"/>
            <a:ext cx="5486400" cy="60364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1"/>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1"/>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1"/>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image" Target="../media/image2.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457200" y="675085"/>
            <a:ext cx="8229600" cy="80129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11" name="Google Shape;11;p2"/>
          <p:cNvSpPr txBox="1"/>
          <p:nvPr>
            <p:ph idx="1" type="body"/>
          </p:nvPr>
        </p:nvSpPr>
        <p:spPr>
          <a:xfrm>
            <a:off x="457200" y="2266950"/>
            <a:ext cx="8229600" cy="2327672"/>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2"/>
          <p:cNvPicPr preferRelativeResize="0"/>
          <p:nvPr/>
        </p:nvPicPr>
        <p:blipFill rotWithShape="1">
          <a:blip r:embed="rId1">
            <a:alphaModFix/>
          </a:blip>
          <a:srcRect b="0" l="0" r="0" t="0"/>
          <a:stretch/>
        </p:blipFill>
        <p:spPr>
          <a:xfrm>
            <a:off x="1" y="0"/>
            <a:ext cx="9152194" cy="4572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g22d6cffda53_0_178"/>
          <p:cNvSpPr txBox="1"/>
          <p:nvPr>
            <p:ph type="title"/>
          </p:nvPr>
        </p:nvSpPr>
        <p:spPr>
          <a:xfrm>
            <a:off x="457200" y="675085"/>
            <a:ext cx="8229600" cy="8013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85" name="Google Shape;85;g22d6cffda53_0_178"/>
          <p:cNvSpPr txBox="1"/>
          <p:nvPr>
            <p:ph idx="1" type="body"/>
          </p:nvPr>
        </p:nvSpPr>
        <p:spPr>
          <a:xfrm>
            <a:off x="457200" y="2266950"/>
            <a:ext cx="8229600" cy="23277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6" name="Google Shape;86;g22d6cffda53_0_178"/>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7" name="Google Shape;87;g22d6cffda53_0_178"/>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g22d6cffda53_0_178"/>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89" name="Google Shape;89;g22d6cffda53_0_178"/>
          <p:cNvPicPr preferRelativeResize="0"/>
          <p:nvPr/>
        </p:nvPicPr>
        <p:blipFill rotWithShape="1">
          <a:blip r:embed="rId1">
            <a:alphaModFix/>
          </a:blip>
          <a:srcRect b="0" l="0" r="0" t="0"/>
          <a:stretch/>
        </p:blipFill>
        <p:spPr>
          <a:xfrm>
            <a:off x="1" y="0"/>
            <a:ext cx="9152191" cy="4572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comments" Target="../comments/comment1.xml"/><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omments" Target="../comments/comment2.xml"/><Relationship Id="rId4" Type="http://schemas.openxmlformats.org/officeDocument/2006/relationships/image" Target="../media/image15.png"/><Relationship Id="rId5" Type="http://schemas.openxmlformats.org/officeDocument/2006/relationships/image" Target="../media/image9.png"/><Relationship Id="rId6" Type="http://schemas.openxmlformats.org/officeDocument/2006/relationships/image" Target="../media/image8.jpg"/><Relationship Id="rId7" Type="http://schemas.openxmlformats.org/officeDocument/2006/relationships/image" Target="../media/image10.png"/><Relationship Id="rId8"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jpg"/><Relationship Id="rId4" Type="http://schemas.openxmlformats.org/officeDocument/2006/relationships/image" Target="../media/image21.jpg"/><Relationship Id="rId5" Type="http://schemas.openxmlformats.org/officeDocument/2006/relationships/image" Target="../media/image22.jpg"/><Relationship Id="rId6" Type="http://schemas.openxmlformats.org/officeDocument/2006/relationships/image" Target="../media/image23.jpg"/><Relationship Id="rId7"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22cb8ed173d_0_0"/>
          <p:cNvSpPr txBox="1"/>
          <p:nvPr>
            <p:ph idx="12" type="sldNum"/>
          </p:nvPr>
        </p:nvSpPr>
        <p:spPr>
          <a:xfrm>
            <a:off x="6553200" y="476726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63" name="Google Shape;163;g22cb8ed173d_0_0"/>
          <p:cNvSpPr txBox="1"/>
          <p:nvPr>
            <p:ph type="title"/>
          </p:nvPr>
        </p:nvSpPr>
        <p:spPr>
          <a:xfrm>
            <a:off x="619125" y="1654250"/>
            <a:ext cx="8229600" cy="1263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u="sng"/>
              <a:t>Impact of Disaster Events on Investment Returns via Contagion</a:t>
            </a:r>
            <a:endParaRPr u="sng"/>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22bfd0ccd8d_0_0"/>
          <p:cNvSpPr txBox="1"/>
          <p:nvPr>
            <p:ph type="title"/>
          </p:nvPr>
        </p:nvSpPr>
        <p:spPr>
          <a:xfrm>
            <a:off x="457200" y="393885"/>
            <a:ext cx="8229600" cy="801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000"/>
              <a:t>Peak over Threshold (PoT)</a:t>
            </a:r>
            <a:endParaRPr sz="3000"/>
          </a:p>
        </p:txBody>
      </p:sp>
      <p:sp>
        <p:nvSpPr>
          <p:cNvPr id="283" name="Google Shape;283;g22bfd0ccd8d_0_0"/>
          <p:cNvSpPr txBox="1"/>
          <p:nvPr>
            <p:ph idx="1" type="body"/>
          </p:nvPr>
        </p:nvSpPr>
        <p:spPr>
          <a:xfrm>
            <a:off x="457200" y="2236775"/>
            <a:ext cx="4718700" cy="2327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sz="2000"/>
          </a:p>
          <a:p>
            <a:pPr indent="-317500" lvl="0" marL="457200" rtl="0" algn="l">
              <a:spcBef>
                <a:spcPts val="360"/>
              </a:spcBef>
              <a:spcAft>
                <a:spcPts val="0"/>
              </a:spcAft>
              <a:buClr>
                <a:srgbClr val="CC0000"/>
              </a:buClr>
              <a:buSzPts val="1400"/>
              <a:buChar char="❏"/>
            </a:pPr>
            <a:r>
              <a:rPr lang="en-US" sz="2000"/>
              <a:t>Model Returns beyond a threshold</a:t>
            </a:r>
            <a:endParaRPr sz="2000"/>
          </a:p>
          <a:p>
            <a:pPr indent="-317500" lvl="0" marL="457200" rtl="0" algn="l">
              <a:spcBef>
                <a:spcPts val="0"/>
              </a:spcBef>
              <a:spcAft>
                <a:spcPts val="0"/>
              </a:spcAft>
              <a:buClr>
                <a:srgbClr val="CC0000"/>
              </a:buClr>
              <a:buSzPts val="1400"/>
              <a:buChar char="❏"/>
            </a:pPr>
            <a:r>
              <a:rPr lang="en-US" sz="2000"/>
              <a:t>Distributions used to model extremes:</a:t>
            </a:r>
            <a:endParaRPr sz="2000"/>
          </a:p>
          <a:p>
            <a:pPr indent="-292100" lvl="0" marL="914400" rtl="0" algn="l">
              <a:spcBef>
                <a:spcPts val="0"/>
              </a:spcBef>
              <a:spcAft>
                <a:spcPts val="0"/>
              </a:spcAft>
              <a:buClr>
                <a:srgbClr val="CC0000"/>
              </a:buClr>
              <a:buSzPts val="1000"/>
              <a:buChar char="❏"/>
            </a:pPr>
            <a:r>
              <a:rPr lang="en-US" sz="1600"/>
              <a:t>Generalized Pareto Distribution (GPD)</a:t>
            </a:r>
            <a:endParaRPr sz="1600"/>
          </a:p>
          <a:p>
            <a:pPr indent="-292100" lvl="0" marL="914400" rtl="0" algn="l">
              <a:spcBef>
                <a:spcPts val="0"/>
              </a:spcBef>
              <a:spcAft>
                <a:spcPts val="0"/>
              </a:spcAft>
              <a:buClr>
                <a:srgbClr val="CC0000"/>
              </a:buClr>
              <a:buSzPts val="1000"/>
              <a:buChar char="❏"/>
            </a:pPr>
            <a:r>
              <a:rPr lang="en-US" sz="1600"/>
              <a:t>Weibull</a:t>
            </a:r>
            <a:endParaRPr sz="1600"/>
          </a:p>
          <a:p>
            <a:pPr indent="0" lvl="0" marL="1828800" rtl="0" algn="l">
              <a:spcBef>
                <a:spcPts val="360"/>
              </a:spcBef>
              <a:spcAft>
                <a:spcPts val="0"/>
              </a:spcAft>
              <a:buNone/>
            </a:pPr>
            <a:r>
              <a:t/>
            </a:r>
            <a:endParaRPr sz="2000"/>
          </a:p>
          <a:p>
            <a:pPr indent="0" lvl="0" marL="2286000" rtl="0" algn="l">
              <a:spcBef>
                <a:spcPts val="360"/>
              </a:spcBef>
              <a:spcAft>
                <a:spcPts val="0"/>
              </a:spcAft>
              <a:buNone/>
            </a:pPr>
            <a:r>
              <a:t/>
            </a:r>
            <a:endParaRPr sz="2000"/>
          </a:p>
          <a:p>
            <a:pPr indent="0" lvl="0" marL="1828800" rtl="0" algn="l">
              <a:spcBef>
                <a:spcPts val="360"/>
              </a:spcBef>
              <a:spcAft>
                <a:spcPts val="0"/>
              </a:spcAft>
              <a:buNone/>
            </a:pPr>
            <a:r>
              <a:t/>
            </a:r>
            <a:endParaRPr sz="2000"/>
          </a:p>
          <a:p>
            <a:pPr indent="0" lvl="0" marL="0" rtl="0" algn="l">
              <a:spcBef>
                <a:spcPts val="360"/>
              </a:spcBef>
              <a:spcAft>
                <a:spcPts val="0"/>
              </a:spcAft>
              <a:buNone/>
            </a:pPr>
            <a:r>
              <a:t/>
            </a:r>
            <a:endParaRPr sz="2600"/>
          </a:p>
          <a:p>
            <a:pPr indent="0" lvl="0" marL="914400" rtl="0" algn="l">
              <a:spcBef>
                <a:spcPts val="360"/>
              </a:spcBef>
              <a:spcAft>
                <a:spcPts val="0"/>
              </a:spcAft>
              <a:buNone/>
            </a:pPr>
            <a:r>
              <a:t/>
            </a:r>
            <a:endParaRPr sz="2600"/>
          </a:p>
          <a:p>
            <a:pPr indent="0" lvl="0" marL="914400" rtl="0" algn="l">
              <a:spcBef>
                <a:spcPts val="360"/>
              </a:spcBef>
              <a:spcAft>
                <a:spcPts val="0"/>
              </a:spcAft>
              <a:buNone/>
            </a:pPr>
            <a:r>
              <a:t/>
            </a:r>
            <a:endParaRPr sz="2600"/>
          </a:p>
        </p:txBody>
      </p:sp>
      <p:sp>
        <p:nvSpPr>
          <p:cNvPr id="284" name="Google Shape;284;g22bfd0ccd8d_0_0"/>
          <p:cNvSpPr txBox="1"/>
          <p:nvPr>
            <p:ph idx="12" type="sldNum"/>
          </p:nvPr>
        </p:nvSpPr>
        <p:spPr>
          <a:xfrm>
            <a:off x="6553200" y="476726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cxnSp>
        <p:nvCxnSpPr>
          <p:cNvPr id="285" name="Google Shape;285;g22bfd0ccd8d_0_0"/>
          <p:cNvCxnSpPr>
            <a:stCxn id="286" idx="2"/>
            <a:endCxn id="287" idx="0"/>
          </p:cNvCxnSpPr>
          <p:nvPr/>
        </p:nvCxnSpPr>
        <p:spPr>
          <a:xfrm flipH="1" rot="-5400000">
            <a:off x="2449421" y="1367525"/>
            <a:ext cx="763200" cy="975300"/>
          </a:xfrm>
          <a:prstGeom prst="bentConnector3">
            <a:avLst>
              <a:gd fmla="val 50001" name="adj1"/>
            </a:avLst>
          </a:prstGeom>
          <a:noFill/>
          <a:ln cap="flat" cmpd="sng" w="19050">
            <a:solidFill>
              <a:srgbClr val="C2C2C2"/>
            </a:solidFill>
            <a:prstDash val="solid"/>
            <a:miter lim="8000"/>
            <a:headEnd len="sm" w="sm" type="none"/>
            <a:tailEnd len="sm" w="sm" type="none"/>
          </a:ln>
        </p:spPr>
      </p:cxnSp>
      <p:cxnSp>
        <p:nvCxnSpPr>
          <p:cNvPr id="288" name="Google Shape;288;g22bfd0ccd8d_0_0"/>
          <p:cNvCxnSpPr>
            <a:stCxn id="289" idx="0"/>
            <a:endCxn id="286" idx="2"/>
          </p:cNvCxnSpPr>
          <p:nvPr/>
        </p:nvCxnSpPr>
        <p:spPr>
          <a:xfrm rot="-5400000">
            <a:off x="1448450" y="1341885"/>
            <a:ext cx="763200" cy="1026600"/>
          </a:xfrm>
          <a:prstGeom prst="bentConnector3">
            <a:avLst>
              <a:gd fmla="val 50001" name="adj1"/>
            </a:avLst>
          </a:prstGeom>
          <a:noFill/>
          <a:ln cap="flat" cmpd="sng" w="19050">
            <a:solidFill>
              <a:srgbClr val="C2C2C2"/>
            </a:solidFill>
            <a:prstDash val="solid"/>
            <a:miter lim="8000"/>
            <a:headEnd len="sm" w="sm" type="none"/>
            <a:tailEnd len="sm" w="sm" type="none"/>
          </a:ln>
        </p:spPr>
      </p:cxnSp>
      <p:sp>
        <p:nvSpPr>
          <p:cNvPr id="286" name="Google Shape;286;g22bfd0ccd8d_0_0"/>
          <p:cNvSpPr txBox="1"/>
          <p:nvPr/>
        </p:nvSpPr>
        <p:spPr>
          <a:xfrm>
            <a:off x="1910321" y="1195175"/>
            <a:ext cx="866100" cy="2784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rgbClr val="A72A1E"/>
                </a:solidFill>
                <a:latin typeface="Roboto"/>
                <a:ea typeface="Roboto"/>
                <a:cs typeface="Roboto"/>
                <a:sym typeface="Roboto"/>
              </a:rPr>
              <a:t>EVT</a:t>
            </a:r>
            <a:endParaRPr sz="1000">
              <a:solidFill>
                <a:srgbClr val="A72A1E"/>
              </a:solidFill>
              <a:latin typeface="Roboto"/>
              <a:ea typeface="Roboto"/>
              <a:cs typeface="Roboto"/>
              <a:sym typeface="Roboto"/>
            </a:endParaRPr>
          </a:p>
        </p:txBody>
      </p:sp>
      <p:sp>
        <p:nvSpPr>
          <p:cNvPr id="289" name="Google Shape;289;g22bfd0ccd8d_0_0"/>
          <p:cNvSpPr txBox="1"/>
          <p:nvPr/>
        </p:nvSpPr>
        <p:spPr>
          <a:xfrm>
            <a:off x="884300" y="2236785"/>
            <a:ext cx="864900" cy="2784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rgbClr val="A72A1E"/>
                </a:solidFill>
                <a:latin typeface="Roboto"/>
                <a:ea typeface="Roboto"/>
                <a:cs typeface="Roboto"/>
                <a:sym typeface="Roboto"/>
              </a:rPr>
              <a:t>Modelling Maximas</a:t>
            </a:r>
            <a:endParaRPr sz="1000">
              <a:solidFill>
                <a:srgbClr val="A72A1E"/>
              </a:solidFill>
              <a:latin typeface="Roboto"/>
              <a:ea typeface="Roboto"/>
              <a:cs typeface="Roboto"/>
              <a:sym typeface="Roboto"/>
            </a:endParaRPr>
          </a:p>
        </p:txBody>
      </p:sp>
      <p:sp>
        <p:nvSpPr>
          <p:cNvPr id="287" name="Google Shape;287;g22bfd0ccd8d_0_0"/>
          <p:cNvSpPr txBox="1"/>
          <p:nvPr/>
        </p:nvSpPr>
        <p:spPr>
          <a:xfrm>
            <a:off x="2886330" y="2236785"/>
            <a:ext cx="864900" cy="2784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u="sng">
                <a:solidFill>
                  <a:srgbClr val="A72A1E"/>
                </a:solidFill>
                <a:latin typeface="Roboto"/>
                <a:ea typeface="Roboto"/>
                <a:cs typeface="Roboto"/>
                <a:sym typeface="Roboto"/>
              </a:rPr>
              <a:t>PoT</a:t>
            </a:r>
            <a:endParaRPr b="1" sz="1000" u="sng">
              <a:solidFill>
                <a:srgbClr val="A72A1E"/>
              </a:solidFill>
              <a:latin typeface="Roboto"/>
              <a:ea typeface="Roboto"/>
              <a:cs typeface="Roboto"/>
              <a:sym typeface="Roboto"/>
            </a:endParaRPr>
          </a:p>
        </p:txBody>
      </p:sp>
      <p:sp>
        <p:nvSpPr>
          <p:cNvPr id="290" name="Google Shape;290;g22bfd0ccd8d_0_0"/>
          <p:cNvSpPr txBox="1"/>
          <p:nvPr/>
        </p:nvSpPr>
        <p:spPr>
          <a:xfrm>
            <a:off x="7540150" y="3520125"/>
            <a:ext cx="162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91" name="Google Shape;291;g22bfd0ccd8d_0_0"/>
          <p:cNvPicPr preferRelativeResize="0"/>
          <p:nvPr/>
        </p:nvPicPr>
        <p:blipFill>
          <a:blip r:embed="rId3">
            <a:alphaModFix/>
          </a:blip>
          <a:stretch>
            <a:fillRect/>
          </a:stretch>
        </p:blipFill>
        <p:spPr>
          <a:xfrm>
            <a:off x="4946925" y="1650225"/>
            <a:ext cx="3739877" cy="2748275"/>
          </a:xfrm>
          <a:prstGeom prst="rect">
            <a:avLst/>
          </a:prstGeom>
          <a:noFill/>
          <a:ln>
            <a:noFill/>
          </a:ln>
        </p:spPr>
      </p:pic>
      <p:sp>
        <p:nvSpPr>
          <p:cNvPr id="292" name="Google Shape;292;g22bfd0ccd8d_0_0"/>
          <p:cNvSpPr/>
          <p:nvPr/>
        </p:nvSpPr>
        <p:spPr>
          <a:xfrm>
            <a:off x="6207100" y="3009825"/>
            <a:ext cx="346200" cy="1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22bfd0ccd8d_0_0"/>
          <p:cNvSpPr txBox="1"/>
          <p:nvPr/>
        </p:nvSpPr>
        <p:spPr>
          <a:xfrm>
            <a:off x="6126125" y="2909838"/>
            <a:ext cx="52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t>GPD</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g22bfd0ccd8d_0_9"/>
          <p:cNvPicPr preferRelativeResize="0"/>
          <p:nvPr/>
        </p:nvPicPr>
        <p:blipFill>
          <a:blip r:embed="rId3">
            <a:alphaModFix/>
          </a:blip>
          <a:stretch>
            <a:fillRect/>
          </a:stretch>
        </p:blipFill>
        <p:spPr>
          <a:xfrm>
            <a:off x="4572000" y="1620950"/>
            <a:ext cx="4114802" cy="3034305"/>
          </a:xfrm>
          <a:prstGeom prst="rect">
            <a:avLst/>
          </a:prstGeom>
          <a:noFill/>
          <a:ln>
            <a:noFill/>
          </a:ln>
        </p:spPr>
      </p:pic>
      <p:sp>
        <p:nvSpPr>
          <p:cNvPr id="300" name="Google Shape;300;g22bfd0ccd8d_0_9"/>
          <p:cNvSpPr txBox="1"/>
          <p:nvPr>
            <p:ph type="title"/>
          </p:nvPr>
        </p:nvSpPr>
        <p:spPr>
          <a:xfrm>
            <a:off x="457200" y="404310"/>
            <a:ext cx="8229600" cy="801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000"/>
              <a:t>Copulas between Industries</a:t>
            </a:r>
            <a:endParaRPr sz="3000"/>
          </a:p>
        </p:txBody>
      </p:sp>
      <p:sp>
        <p:nvSpPr>
          <p:cNvPr id="301" name="Google Shape;301;g22bfd0ccd8d_0_9"/>
          <p:cNvSpPr txBox="1"/>
          <p:nvPr>
            <p:ph idx="1" type="body"/>
          </p:nvPr>
        </p:nvSpPr>
        <p:spPr>
          <a:xfrm>
            <a:off x="457200" y="1620950"/>
            <a:ext cx="4302000" cy="2327700"/>
          </a:xfrm>
          <a:prstGeom prst="rect">
            <a:avLst/>
          </a:prstGeom>
        </p:spPr>
        <p:txBody>
          <a:bodyPr anchorCtr="0" anchor="t" bIns="45700" lIns="91425" spcFirstLastPara="1" rIns="91425" wrap="square" tIns="45700">
            <a:noAutofit/>
          </a:bodyPr>
          <a:lstStyle/>
          <a:p>
            <a:pPr indent="-317500" lvl="0" marL="457200" rtl="0" algn="l">
              <a:spcBef>
                <a:spcPts val="360"/>
              </a:spcBef>
              <a:spcAft>
                <a:spcPts val="0"/>
              </a:spcAft>
              <a:buClr>
                <a:srgbClr val="CC0000"/>
              </a:buClr>
              <a:buSzPts val="1400"/>
              <a:buChar char="❏"/>
            </a:pPr>
            <a:r>
              <a:rPr lang="en-US" sz="2000"/>
              <a:t>Dependance structure</a:t>
            </a:r>
            <a:endParaRPr sz="2000"/>
          </a:p>
          <a:p>
            <a:pPr indent="-317500" lvl="0" marL="457200" rtl="0" algn="l">
              <a:spcBef>
                <a:spcPts val="0"/>
              </a:spcBef>
              <a:spcAft>
                <a:spcPts val="0"/>
              </a:spcAft>
              <a:buClr>
                <a:srgbClr val="CC0000"/>
              </a:buClr>
              <a:buSzPts val="1400"/>
              <a:buChar char="❏"/>
            </a:pPr>
            <a:r>
              <a:rPr lang="en-US" sz="2000"/>
              <a:t>Advantages</a:t>
            </a:r>
            <a:r>
              <a:rPr lang="en-US" sz="2000"/>
              <a:t> </a:t>
            </a:r>
            <a:endParaRPr sz="2000"/>
          </a:p>
          <a:p>
            <a:pPr indent="-304800" lvl="1" marL="914400" rtl="0" algn="l">
              <a:spcBef>
                <a:spcPts val="0"/>
              </a:spcBef>
              <a:spcAft>
                <a:spcPts val="0"/>
              </a:spcAft>
              <a:buClr>
                <a:srgbClr val="CC0000"/>
              </a:buClr>
              <a:buSzPts val="1200"/>
              <a:buChar char="❏"/>
            </a:pPr>
            <a:r>
              <a:rPr lang="en-US" sz="1600"/>
              <a:t>Non - linear, </a:t>
            </a:r>
            <a:r>
              <a:rPr lang="en-US" sz="1600"/>
              <a:t>asymmetric</a:t>
            </a:r>
            <a:r>
              <a:rPr lang="en-US" sz="1600"/>
              <a:t> relationships</a:t>
            </a:r>
            <a:endParaRPr sz="1600"/>
          </a:p>
          <a:p>
            <a:pPr indent="-292100" lvl="1" marL="914400" rtl="0" algn="l">
              <a:spcBef>
                <a:spcPts val="0"/>
              </a:spcBef>
              <a:spcAft>
                <a:spcPts val="0"/>
              </a:spcAft>
              <a:buClr>
                <a:srgbClr val="CC0000"/>
              </a:buClr>
              <a:buSzPts val="1000"/>
              <a:buChar char="❏"/>
            </a:pPr>
            <a:r>
              <a:rPr lang="en-US" sz="1600"/>
              <a:t>Data simulation</a:t>
            </a:r>
            <a:endParaRPr sz="1600"/>
          </a:p>
          <a:p>
            <a:pPr indent="-317500" lvl="0" marL="457200" rtl="0" algn="l">
              <a:spcBef>
                <a:spcPts val="0"/>
              </a:spcBef>
              <a:spcAft>
                <a:spcPts val="0"/>
              </a:spcAft>
              <a:buClr>
                <a:srgbClr val="CC0000"/>
              </a:buClr>
              <a:buSzPts val="1400"/>
              <a:buChar char="❏"/>
            </a:pPr>
            <a:r>
              <a:rPr lang="en-US" sz="2000"/>
              <a:t>Types of Copulas</a:t>
            </a:r>
            <a:endParaRPr sz="2000"/>
          </a:p>
          <a:p>
            <a:pPr indent="-304800" lvl="1" marL="914400" rtl="0" algn="l">
              <a:spcBef>
                <a:spcPts val="0"/>
              </a:spcBef>
              <a:spcAft>
                <a:spcPts val="0"/>
              </a:spcAft>
              <a:buClr>
                <a:srgbClr val="CC0000"/>
              </a:buClr>
              <a:buSzPts val="1200"/>
              <a:buChar char="❏"/>
            </a:pPr>
            <a:r>
              <a:rPr lang="en-US" sz="1800"/>
              <a:t>Archimedean</a:t>
            </a:r>
            <a:endParaRPr sz="1800"/>
          </a:p>
          <a:p>
            <a:pPr indent="-304800" lvl="2" marL="1371600" rtl="0" algn="l">
              <a:spcBef>
                <a:spcPts val="0"/>
              </a:spcBef>
              <a:spcAft>
                <a:spcPts val="0"/>
              </a:spcAft>
              <a:buClr>
                <a:srgbClr val="CC0000"/>
              </a:buClr>
              <a:buSzPts val="1200"/>
              <a:buChar char="❏"/>
            </a:pPr>
            <a:r>
              <a:rPr lang="en-US" sz="1600"/>
              <a:t>Clayton: Lower Tail</a:t>
            </a:r>
            <a:endParaRPr sz="1600"/>
          </a:p>
          <a:p>
            <a:pPr indent="-304800" lvl="2" marL="1371600" rtl="0" algn="l">
              <a:spcBef>
                <a:spcPts val="0"/>
              </a:spcBef>
              <a:spcAft>
                <a:spcPts val="0"/>
              </a:spcAft>
              <a:buClr>
                <a:srgbClr val="CC0000"/>
              </a:buClr>
              <a:buSzPts val="1200"/>
              <a:buChar char="❏"/>
            </a:pPr>
            <a:r>
              <a:rPr lang="en-US" sz="1600"/>
              <a:t>Gumbel: Upper Tail</a:t>
            </a:r>
            <a:endParaRPr sz="1600"/>
          </a:p>
          <a:p>
            <a:pPr indent="-304800" lvl="1" marL="914400" rtl="0" algn="l">
              <a:spcBef>
                <a:spcPts val="0"/>
              </a:spcBef>
              <a:spcAft>
                <a:spcPts val="0"/>
              </a:spcAft>
              <a:buClr>
                <a:srgbClr val="CC0000"/>
              </a:buClr>
              <a:buSzPts val="1200"/>
              <a:buChar char="❏"/>
            </a:pPr>
            <a:r>
              <a:rPr lang="en-US" sz="1800"/>
              <a:t>Gaussian</a:t>
            </a:r>
            <a:endParaRPr sz="1800"/>
          </a:p>
        </p:txBody>
      </p:sp>
      <p:sp>
        <p:nvSpPr>
          <p:cNvPr id="302" name="Google Shape;302;g22bfd0ccd8d_0_9"/>
          <p:cNvSpPr txBox="1"/>
          <p:nvPr>
            <p:ph idx="12" type="sldNum"/>
          </p:nvPr>
        </p:nvSpPr>
        <p:spPr>
          <a:xfrm>
            <a:off x="6553200" y="476726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03" name="Google Shape;303;g22bfd0ccd8d_0_9"/>
          <p:cNvSpPr/>
          <p:nvPr/>
        </p:nvSpPr>
        <p:spPr>
          <a:xfrm>
            <a:off x="7363100" y="3770075"/>
            <a:ext cx="781200" cy="37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22bfd0ccd8d_0_9"/>
          <p:cNvSpPr txBox="1"/>
          <p:nvPr/>
        </p:nvSpPr>
        <p:spPr>
          <a:xfrm>
            <a:off x="7123575" y="3714825"/>
            <a:ext cx="1250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t>Dependance </a:t>
            </a:r>
            <a:r>
              <a:rPr lang="en-US" sz="1000"/>
              <a:t>structure</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20a061d11f5_4_0"/>
          <p:cNvSpPr txBox="1"/>
          <p:nvPr>
            <p:ph type="title"/>
          </p:nvPr>
        </p:nvSpPr>
        <p:spPr>
          <a:xfrm>
            <a:off x="749600" y="564126"/>
            <a:ext cx="7846500" cy="713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000"/>
              <a:t>Tail Dependence </a:t>
            </a:r>
            <a:endParaRPr sz="3000"/>
          </a:p>
        </p:txBody>
      </p:sp>
      <p:sp>
        <p:nvSpPr>
          <p:cNvPr id="311" name="Google Shape;311;g20a061d11f5_4_0"/>
          <p:cNvSpPr txBox="1"/>
          <p:nvPr>
            <p:ph idx="1" type="body"/>
          </p:nvPr>
        </p:nvSpPr>
        <p:spPr>
          <a:xfrm>
            <a:off x="235200" y="1363863"/>
            <a:ext cx="8908800" cy="4770300"/>
          </a:xfrm>
          <a:prstGeom prst="rect">
            <a:avLst/>
          </a:prstGeom>
          <a:effectLst>
            <a:reflection blurRad="0" dir="5400000" dist="38100" endA="0" fadeDir="5400012" kx="0" rotWithShape="0" algn="bl" stPos="0" sy="-100000" ky="0"/>
          </a:effectLst>
        </p:spPr>
        <p:txBody>
          <a:bodyPr anchorCtr="0" anchor="t" bIns="45700" lIns="91425" spcFirstLastPara="1" rIns="91425" wrap="square" tIns="45700">
            <a:noAutofit/>
          </a:bodyPr>
          <a:lstStyle/>
          <a:p>
            <a:pPr indent="-317500" lvl="0" marL="457200" rtl="0" algn="l">
              <a:lnSpc>
                <a:spcPct val="90000"/>
              </a:lnSpc>
              <a:spcBef>
                <a:spcPts val="1000"/>
              </a:spcBef>
              <a:spcAft>
                <a:spcPts val="0"/>
              </a:spcAft>
              <a:buClr>
                <a:srgbClr val="C00000"/>
              </a:buClr>
              <a:buSzPts val="1400"/>
              <a:buChar char="❏"/>
            </a:pPr>
            <a:r>
              <a:rPr lang="en-US" sz="2000"/>
              <a:t>Measures probability of extreme events happening jointly</a:t>
            </a:r>
            <a:endParaRPr sz="2000"/>
          </a:p>
          <a:p>
            <a:pPr indent="-317500" lvl="0" marL="457200" rtl="0" algn="l">
              <a:lnSpc>
                <a:spcPct val="90000"/>
              </a:lnSpc>
              <a:spcBef>
                <a:spcPts val="0"/>
              </a:spcBef>
              <a:spcAft>
                <a:spcPts val="0"/>
              </a:spcAft>
              <a:buClr>
                <a:srgbClr val="C00000"/>
              </a:buClr>
              <a:buSzPts val="1400"/>
              <a:buChar char="❏"/>
            </a:pPr>
            <a:r>
              <a:rPr lang="en-US" sz="2000"/>
              <a:t>Calculating tail dependence between all sector pairs</a:t>
            </a:r>
            <a:endParaRPr sz="2000"/>
          </a:p>
          <a:p>
            <a:pPr indent="-317500" lvl="0" marL="457200" rtl="0" algn="l">
              <a:lnSpc>
                <a:spcPct val="90000"/>
              </a:lnSpc>
              <a:spcBef>
                <a:spcPts val="0"/>
              </a:spcBef>
              <a:spcAft>
                <a:spcPts val="0"/>
              </a:spcAft>
              <a:buClr>
                <a:srgbClr val="C00000"/>
              </a:buClr>
              <a:buSzPts val="1400"/>
              <a:buChar char="❏"/>
            </a:pPr>
            <a:r>
              <a:rPr lang="en-US" sz="2000"/>
              <a:t>Lower Tail Dependence :</a:t>
            </a:r>
            <a:endParaRPr sz="2000"/>
          </a:p>
          <a:p>
            <a:pPr indent="-304800" lvl="1" marL="914400" rtl="0" algn="l">
              <a:lnSpc>
                <a:spcPct val="90000"/>
              </a:lnSpc>
              <a:spcBef>
                <a:spcPts val="0"/>
              </a:spcBef>
              <a:spcAft>
                <a:spcPts val="0"/>
              </a:spcAft>
              <a:buClr>
                <a:srgbClr val="C00000"/>
              </a:buClr>
              <a:buSzPts val="1200"/>
              <a:buChar char="❏"/>
            </a:pPr>
            <a:r>
              <a:rPr lang="en-US" sz="1800"/>
              <a:t>Captures the extreme </a:t>
            </a:r>
            <a:r>
              <a:rPr lang="en-US" sz="1800">
                <a:extLst>
                  <a:ext uri="http://customooxmlschemas.google.com/">
                    <go:slidesCustomData xmlns:go="http://customooxmlschemas.google.com/" textRoundtripDataId="0"/>
                  </a:ext>
                </a:extLst>
              </a:rPr>
              <a:t>negative</a:t>
            </a:r>
            <a:r>
              <a:rPr lang="en-US" sz="1800"/>
              <a:t> events</a:t>
            </a:r>
            <a:endParaRPr sz="1800"/>
          </a:p>
          <a:p>
            <a:pPr indent="-304800" lvl="1" marL="914400" rtl="0" algn="l">
              <a:lnSpc>
                <a:spcPct val="90000"/>
              </a:lnSpc>
              <a:spcBef>
                <a:spcPts val="0"/>
              </a:spcBef>
              <a:spcAft>
                <a:spcPts val="0"/>
              </a:spcAft>
              <a:buClr>
                <a:srgbClr val="C00000"/>
              </a:buClr>
              <a:buSzPts val="1200"/>
              <a:buChar char="❏"/>
            </a:pPr>
            <a:r>
              <a:rPr lang="en-US" sz="1800"/>
              <a:t>Clayton Copula:  Lower tailed copula</a:t>
            </a:r>
            <a:endParaRPr sz="1800"/>
          </a:p>
          <a:p>
            <a:pPr indent="-304800" lvl="1" marL="914400" rtl="0" algn="l">
              <a:lnSpc>
                <a:spcPct val="90000"/>
              </a:lnSpc>
              <a:spcBef>
                <a:spcPts val="0"/>
              </a:spcBef>
              <a:spcAft>
                <a:spcPts val="0"/>
              </a:spcAft>
              <a:buClr>
                <a:srgbClr val="C00000"/>
              </a:buClr>
              <a:buSzPts val="1200"/>
              <a:buChar char="❏"/>
            </a:pPr>
            <a:r>
              <a:rPr lang="en-US" sz="1800"/>
              <a:t>Used in Network creation</a:t>
            </a:r>
            <a:endParaRPr sz="1800"/>
          </a:p>
          <a:p>
            <a:pPr indent="0" lvl="0" marL="0" rtl="0" algn="l">
              <a:lnSpc>
                <a:spcPct val="90000"/>
              </a:lnSpc>
              <a:spcBef>
                <a:spcPts val="500"/>
              </a:spcBef>
              <a:spcAft>
                <a:spcPts val="0"/>
              </a:spcAft>
              <a:buClr>
                <a:schemeClr val="dk1"/>
              </a:buClr>
              <a:buSzPts val="1100"/>
              <a:buFont typeface="Arial"/>
              <a:buNone/>
            </a:pPr>
            <a:r>
              <a:t/>
            </a:r>
            <a:endParaRPr sz="1800"/>
          </a:p>
          <a:p>
            <a:pPr indent="0" lvl="0" marL="0" rtl="0" algn="l">
              <a:spcBef>
                <a:spcPts val="360"/>
              </a:spcBef>
              <a:spcAft>
                <a:spcPts val="0"/>
              </a:spcAft>
              <a:buNone/>
            </a:pPr>
            <a:r>
              <a:t/>
            </a:r>
            <a:endParaRPr/>
          </a:p>
        </p:txBody>
      </p:sp>
      <p:sp>
        <p:nvSpPr>
          <p:cNvPr id="312" name="Google Shape;312;g20a061d11f5_4_0"/>
          <p:cNvSpPr txBox="1"/>
          <p:nvPr>
            <p:ph idx="12" type="sldNum"/>
          </p:nvPr>
        </p:nvSpPr>
        <p:spPr>
          <a:xfrm>
            <a:off x="6553200" y="476726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13" name="Google Shape;313;g20a061d11f5_4_0"/>
          <p:cNvPicPr preferRelativeResize="0"/>
          <p:nvPr/>
        </p:nvPicPr>
        <p:blipFill>
          <a:blip r:embed="rId4">
            <a:alphaModFix/>
          </a:blip>
          <a:stretch>
            <a:fillRect/>
          </a:stretch>
        </p:blipFill>
        <p:spPr>
          <a:xfrm>
            <a:off x="5800575" y="2661575"/>
            <a:ext cx="2385250" cy="2174900"/>
          </a:xfrm>
          <a:prstGeom prst="rect">
            <a:avLst/>
          </a:prstGeom>
          <a:noFill/>
          <a:ln>
            <a:noFill/>
          </a:ln>
        </p:spPr>
      </p:pic>
      <p:pic>
        <p:nvPicPr>
          <p:cNvPr id="314" name="Google Shape;314;g20a061d11f5_4_0"/>
          <p:cNvPicPr preferRelativeResize="0"/>
          <p:nvPr/>
        </p:nvPicPr>
        <p:blipFill>
          <a:blip r:embed="rId5">
            <a:alphaModFix/>
          </a:blip>
          <a:stretch>
            <a:fillRect/>
          </a:stretch>
        </p:blipFill>
        <p:spPr>
          <a:xfrm>
            <a:off x="5256595" y="4234575"/>
            <a:ext cx="1130505" cy="621450"/>
          </a:xfrm>
          <a:prstGeom prst="rect">
            <a:avLst/>
          </a:prstGeom>
          <a:noFill/>
          <a:ln>
            <a:noFill/>
          </a:ln>
        </p:spPr>
      </p:pic>
      <p:pic>
        <p:nvPicPr>
          <p:cNvPr id="315" name="Google Shape;315;g20a061d11f5_4_0"/>
          <p:cNvPicPr preferRelativeResize="0"/>
          <p:nvPr/>
        </p:nvPicPr>
        <p:blipFill>
          <a:blip r:embed="rId6">
            <a:alphaModFix/>
          </a:blip>
          <a:stretch>
            <a:fillRect/>
          </a:stretch>
        </p:blipFill>
        <p:spPr>
          <a:xfrm>
            <a:off x="6053350" y="3979275"/>
            <a:ext cx="613617" cy="865100"/>
          </a:xfrm>
          <a:prstGeom prst="rect">
            <a:avLst/>
          </a:prstGeom>
          <a:noFill/>
          <a:ln>
            <a:noFill/>
          </a:ln>
        </p:spPr>
      </p:pic>
      <p:sp>
        <p:nvSpPr>
          <p:cNvPr id="316" name="Google Shape;316;g20a061d11f5_4_0"/>
          <p:cNvSpPr txBox="1"/>
          <p:nvPr/>
        </p:nvSpPr>
        <p:spPr>
          <a:xfrm>
            <a:off x="6387100" y="2531700"/>
            <a:ext cx="1905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t>Great Flood of 2016</a:t>
            </a:r>
            <a:endParaRPr sz="1100"/>
          </a:p>
        </p:txBody>
      </p:sp>
      <p:sp>
        <p:nvSpPr>
          <p:cNvPr id="317" name="Google Shape;317;g20a061d11f5_4_0"/>
          <p:cNvSpPr txBox="1"/>
          <p:nvPr/>
        </p:nvSpPr>
        <p:spPr>
          <a:xfrm rot="-5400000">
            <a:off x="5388000" y="3572025"/>
            <a:ext cx="588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t>Food</a:t>
            </a:r>
            <a:endParaRPr sz="1100"/>
          </a:p>
        </p:txBody>
      </p:sp>
      <p:sp>
        <p:nvSpPr>
          <p:cNvPr id="318" name="Google Shape;318;g20a061d11f5_4_0"/>
          <p:cNvSpPr txBox="1"/>
          <p:nvPr/>
        </p:nvSpPr>
        <p:spPr>
          <a:xfrm>
            <a:off x="6666975" y="4727225"/>
            <a:ext cx="942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t>Wholesale</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20a061d11f5_4_10"/>
          <p:cNvSpPr txBox="1"/>
          <p:nvPr>
            <p:ph type="title"/>
          </p:nvPr>
        </p:nvSpPr>
        <p:spPr>
          <a:xfrm>
            <a:off x="457200" y="341710"/>
            <a:ext cx="8229600" cy="801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000"/>
              <a:t>Testing for Contagion</a:t>
            </a:r>
            <a:endParaRPr sz="1400"/>
          </a:p>
        </p:txBody>
      </p:sp>
      <p:sp>
        <p:nvSpPr>
          <p:cNvPr id="325" name="Google Shape;325;g20a061d11f5_4_10"/>
          <p:cNvSpPr txBox="1"/>
          <p:nvPr>
            <p:ph idx="1" type="body"/>
          </p:nvPr>
        </p:nvSpPr>
        <p:spPr>
          <a:xfrm>
            <a:off x="226875" y="1167350"/>
            <a:ext cx="5608500" cy="3909000"/>
          </a:xfrm>
          <a:prstGeom prst="rect">
            <a:avLst/>
          </a:prstGeom>
        </p:spPr>
        <p:txBody>
          <a:bodyPr anchorCtr="0" anchor="t" bIns="45700" lIns="91425" spcFirstLastPara="1" rIns="91425" wrap="square" tIns="45700">
            <a:noAutofit/>
          </a:bodyPr>
          <a:lstStyle/>
          <a:p>
            <a:pPr indent="0" lvl="0" marL="457200" rtl="0" algn="ctr">
              <a:lnSpc>
                <a:spcPct val="90000"/>
              </a:lnSpc>
              <a:spcBef>
                <a:spcPts val="500"/>
              </a:spcBef>
              <a:spcAft>
                <a:spcPts val="0"/>
              </a:spcAft>
              <a:buNone/>
            </a:pPr>
            <a:r>
              <a:rPr lang="en-US" sz="2000"/>
              <a:t>𝐻</a:t>
            </a:r>
            <a:r>
              <a:rPr baseline="-25000" lang="en-US" sz="2000"/>
              <a:t>0</a:t>
            </a:r>
            <a:r>
              <a:rPr lang="en-US" sz="2000"/>
              <a:t>: 𝜆</a:t>
            </a:r>
            <a:r>
              <a:rPr baseline="-25000" lang="en-US" sz="2000"/>
              <a:t>𝑐𝑟𝑖𝑠𝑖𝑠</a:t>
            </a:r>
            <a:r>
              <a:rPr lang="en-US" sz="2000"/>
              <a:t> ≤ 𝜆</a:t>
            </a:r>
            <a:r>
              <a:rPr baseline="-25000" lang="en-US" sz="2000"/>
              <a:t>𝑝𝑟𝑒−𝑐𝑟𝑖𝑠𝑖𝑠</a:t>
            </a:r>
            <a:endParaRPr baseline="-25000" sz="2000"/>
          </a:p>
          <a:p>
            <a:pPr indent="0" lvl="0" marL="457200" rtl="0" algn="ctr">
              <a:lnSpc>
                <a:spcPct val="90000"/>
              </a:lnSpc>
              <a:spcBef>
                <a:spcPts val="500"/>
              </a:spcBef>
              <a:spcAft>
                <a:spcPts val="0"/>
              </a:spcAft>
              <a:buNone/>
            </a:pPr>
            <a:r>
              <a:rPr lang="en-US" sz="2000"/>
              <a:t>𝐻</a:t>
            </a:r>
            <a:r>
              <a:rPr baseline="-25000" lang="en-US" sz="2000"/>
              <a:t>1</a:t>
            </a:r>
            <a:r>
              <a:rPr lang="en-US" sz="2000"/>
              <a:t>: 𝜆</a:t>
            </a:r>
            <a:r>
              <a:rPr baseline="-25000" lang="en-US" sz="2000"/>
              <a:t>𝑐𝑟𝑖𝑠𝑖𝑠</a:t>
            </a:r>
            <a:r>
              <a:rPr lang="en-US" sz="2000"/>
              <a:t> &gt; 𝜆</a:t>
            </a:r>
            <a:r>
              <a:rPr baseline="-25000" lang="en-US" sz="2000"/>
              <a:t>𝑝𝑟𝑒−𝑐𝑟𝑖𝑠𝑖𝑠</a:t>
            </a:r>
            <a:endParaRPr sz="2000"/>
          </a:p>
          <a:p>
            <a:pPr indent="-317500" lvl="0" marL="457200" rtl="0" algn="l">
              <a:lnSpc>
                <a:spcPct val="90000"/>
              </a:lnSpc>
              <a:spcBef>
                <a:spcPts val="1000"/>
              </a:spcBef>
              <a:spcAft>
                <a:spcPts val="0"/>
              </a:spcAft>
              <a:buClr>
                <a:srgbClr val="C00000"/>
              </a:buClr>
              <a:buSzPts val="1400"/>
              <a:buChar char="❏"/>
            </a:pPr>
            <a:r>
              <a:rPr lang="en-US" sz="2000"/>
              <a:t>Network links imply a disaster driven contagion</a:t>
            </a:r>
            <a:endParaRPr sz="2000"/>
          </a:p>
          <a:p>
            <a:pPr indent="-317500" lvl="1" marL="457200" rtl="0" algn="l">
              <a:lnSpc>
                <a:spcPct val="90000"/>
              </a:lnSpc>
              <a:spcBef>
                <a:spcPts val="0"/>
              </a:spcBef>
              <a:spcAft>
                <a:spcPts val="0"/>
              </a:spcAft>
              <a:buClr>
                <a:srgbClr val="C00000"/>
              </a:buClr>
              <a:buSzPts val="1400"/>
              <a:buChar char="❏"/>
            </a:pPr>
            <a:r>
              <a:rPr lang="en-US" sz="2000"/>
              <a:t>Lower Tail Dependencies (</a:t>
            </a:r>
            <a:r>
              <a:rPr lang="en-US" sz="2000"/>
              <a:t>𝜆)</a:t>
            </a:r>
            <a:r>
              <a:rPr lang="en-US" sz="2000"/>
              <a:t> is used as measurement of contagion</a:t>
            </a:r>
            <a:endParaRPr baseline="-25000" sz="2000"/>
          </a:p>
          <a:p>
            <a:pPr indent="-317500" lvl="1" marL="457200" rtl="0" algn="l">
              <a:lnSpc>
                <a:spcPct val="90000"/>
              </a:lnSpc>
              <a:spcBef>
                <a:spcPts val="0"/>
              </a:spcBef>
              <a:spcAft>
                <a:spcPts val="0"/>
              </a:spcAft>
              <a:buClr>
                <a:srgbClr val="C00000"/>
              </a:buClr>
              <a:buSzPts val="1400"/>
              <a:buChar char="❏"/>
            </a:pPr>
            <a:r>
              <a:rPr lang="en-US" sz="2000"/>
              <a:t>Network link is created if 𝐻</a:t>
            </a:r>
            <a:r>
              <a:rPr baseline="-25000" lang="en-US" sz="2000"/>
              <a:t>0</a:t>
            </a:r>
            <a:r>
              <a:rPr baseline="30000" lang="en-US" sz="2000"/>
              <a:t>  </a:t>
            </a:r>
            <a:r>
              <a:rPr lang="en-US" sz="2000"/>
              <a:t>is rejected</a:t>
            </a:r>
            <a:endParaRPr sz="2000"/>
          </a:p>
          <a:p>
            <a:pPr indent="0" lvl="0" marL="0" rtl="0" algn="l">
              <a:spcBef>
                <a:spcPts val="360"/>
              </a:spcBef>
              <a:spcAft>
                <a:spcPts val="0"/>
              </a:spcAft>
              <a:buNone/>
            </a:pPr>
            <a:r>
              <a:t/>
            </a:r>
            <a:endParaRPr sz="1800"/>
          </a:p>
        </p:txBody>
      </p:sp>
      <p:sp>
        <p:nvSpPr>
          <p:cNvPr id="326" name="Google Shape;326;g20a061d11f5_4_10"/>
          <p:cNvSpPr txBox="1"/>
          <p:nvPr>
            <p:ph idx="12" type="sldNum"/>
          </p:nvPr>
        </p:nvSpPr>
        <p:spPr>
          <a:xfrm>
            <a:off x="6553200" y="476726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27" name="Google Shape;327;g20a061d11f5_4_10"/>
          <p:cNvPicPr preferRelativeResize="0"/>
          <p:nvPr/>
        </p:nvPicPr>
        <p:blipFill>
          <a:blip r:embed="rId3">
            <a:alphaModFix/>
          </a:blip>
          <a:stretch>
            <a:fillRect/>
          </a:stretch>
        </p:blipFill>
        <p:spPr>
          <a:xfrm rot="7940831">
            <a:off x="7361344" y="1994500"/>
            <a:ext cx="1130505" cy="621450"/>
          </a:xfrm>
          <a:prstGeom prst="rect">
            <a:avLst/>
          </a:prstGeom>
          <a:noFill/>
          <a:ln>
            <a:noFill/>
          </a:ln>
        </p:spPr>
      </p:pic>
      <p:pic>
        <p:nvPicPr>
          <p:cNvPr id="328" name="Google Shape;328;g20a061d11f5_4_10"/>
          <p:cNvPicPr preferRelativeResize="0"/>
          <p:nvPr/>
        </p:nvPicPr>
        <p:blipFill>
          <a:blip r:embed="rId4">
            <a:alphaModFix/>
          </a:blip>
          <a:stretch>
            <a:fillRect/>
          </a:stretch>
        </p:blipFill>
        <p:spPr>
          <a:xfrm>
            <a:off x="7518450" y="2507775"/>
            <a:ext cx="413596" cy="583100"/>
          </a:xfrm>
          <a:prstGeom prst="rect">
            <a:avLst/>
          </a:prstGeom>
          <a:noFill/>
          <a:ln>
            <a:noFill/>
          </a:ln>
        </p:spPr>
      </p:pic>
      <p:graphicFrame>
        <p:nvGraphicFramePr>
          <p:cNvPr id="329" name="Google Shape;329;g20a061d11f5_4_10"/>
          <p:cNvGraphicFramePr/>
          <p:nvPr/>
        </p:nvGraphicFramePr>
        <p:xfrm>
          <a:off x="5585475" y="2085598"/>
          <a:ext cx="3000000" cy="3000000"/>
        </p:xfrm>
        <a:graphic>
          <a:graphicData uri="http://schemas.openxmlformats.org/drawingml/2006/table">
            <a:tbl>
              <a:tblPr>
                <a:noFill/>
                <a:tableStyleId>{BB149275-CAC3-497D-971A-473E9B601BC5}</a:tableStyleId>
              </a:tblPr>
              <a:tblGrid>
                <a:gridCol w="486950"/>
                <a:gridCol w="486950"/>
                <a:gridCol w="486950"/>
                <a:gridCol w="486950"/>
                <a:gridCol w="486950"/>
                <a:gridCol w="486950"/>
                <a:gridCol w="486950"/>
              </a:tblGrid>
              <a:tr h="42670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US" sz="800"/>
                        <a:t>Steel</a:t>
                      </a:r>
                      <a:endParaRPr sz="800"/>
                    </a:p>
                  </a:txBody>
                  <a:tcPr marT="91425" marB="91425" marR="91425" marL="91425"/>
                </a:tc>
                <a:tc>
                  <a:txBody>
                    <a:bodyPr/>
                    <a:lstStyle/>
                    <a:p>
                      <a:pPr indent="0" lvl="0" marL="0" rtl="0" algn="l">
                        <a:spcBef>
                          <a:spcPts val="0"/>
                        </a:spcBef>
                        <a:spcAft>
                          <a:spcPts val="0"/>
                        </a:spcAft>
                        <a:buNone/>
                      </a:pPr>
                      <a:r>
                        <a:rPr lang="en-US" sz="800"/>
                        <a:t>FabPr</a:t>
                      </a:r>
                      <a:endParaRPr sz="800"/>
                    </a:p>
                  </a:txBody>
                  <a:tcPr marT="91425" marB="91425" marR="91425" marL="91425"/>
                </a:tc>
                <a:tc>
                  <a:txBody>
                    <a:bodyPr/>
                    <a:lstStyle/>
                    <a:p>
                      <a:pPr indent="0" lvl="0" marL="0" rtl="0" algn="l">
                        <a:spcBef>
                          <a:spcPts val="0"/>
                        </a:spcBef>
                        <a:spcAft>
                          <a:spcPts val="0"/>
                        </a:spcAft>
                        <a:buNone/>
                      </a:pPr>
                      <a:r>
                        <a:rPr lang="en-US" sz="800"/>
                        <a:t>ElcEq</a:t>
                      </a:r>
                      <a:endParaRPr sz="800"/>
                    </a:p>
                  </a:txBody>
                  <a:tcPr marT="91425" marB="91425" marR="91425" marL="91425"/>
                </a:tc>
                <a:tc>
                  <a:txBody>
                    <a:bodyPr/>
                    <a:lstStyle/>
                    <a:p>
                      <a:pPr indent="0" lvl="0" marL="0" rtl="0" algn="l">
                        <a:spcBef>
                          <a:spcPts val="0"/>
                        </a:spcBef>
                        <a:spcAft>
                          <a:spcPts val="0"/>
                        </a:spcAft>
                        <a:buNone/>
                      </a:pPr>
                      <a:r>
                        <a:rPr lang="en-US" sz="800"/>
                        <a:t>Autos</a:t>
                      </a:r>
                      <a:endParaRPr sz="800"/>
                    </a:p>
                  </a:txBody>
                  <a:tcPr marT="91425" marB="91425" marR="91425" marL="91425"/>
                </a:tc>
                <a:tc>
                  <a:txBody>
                    <a:bodyPr/>
                    <a:lstStyle/>
                    <a:p>
                      <a:pPr indent="0" lvl="0" marL="0" rtl="0" algn="l">
                        <a:spcBef>
                          <a:spcPts val="0"/>
                        </a:spcBef>
                        <a:spcAft>
                          <a:spcPts val="0"/>
                        </a:spcAft>
                        <a:buNone/>
                      </a:pPr>
                      <a:r>
                        <a:rPr lang="en-US" sz="800"/>
                        <a:t>Carry</a:t>
                      </a:r>
                      <a:endParaRPr sz="800"/>
                    </a:p>
                  </a:txBody>
                  <a:tcPr marT="91425" marB="91425" marR="91425" marL="91425"/>
                </a:tc>
                <a:tc>
                  <a:txBody>
                    <a:bodyPr/>
                    <a:lstStyle/>
                    <a:p>
                      <a:pPr indent="0" lvl="0" marL="0" rtl="0" algn="l">
                        <a:spcBef>
                          <a:spcPts val="0"/>
                        </a:spcBef>
                        <a:spcAft>
                          <a:spcPts val="0"/>
                        </a:spcAft>
                        <a:buNone/>
                      </a:pPr>
                      <a:r>
                        <a:rPr lang="en-US" sz="800"/>
                        <a:t>Mines</a:t>
                      </a:r>
                      <a:endParaRPr sz="800"/>
                    </a:p>
                  </a:txBody>
                  <a:tcPr marT="91425" marB="91425" marR="91425" marL="91425"/>
                </a:tc>
              </a:tr>
              <a:tr h="304775">
                <a:tc>
                  <a:txBody>
                    <a:bodyPr/>
                    <a:lstStyle/>
                    <a:p>
                      <a:pPr indent="0" lvl="0" marL="0" rtl="0" algn="l">
                        <a:spcBef>
                          <a:spcPts val="0"/>
                        </a:spcBef>
                        <a:spcAft>
                          <a:spcPts val="0"/>
                        </a:spcAft>
                        <a:buNone/>
                      </a:pPr>
                      <a:r>
                        <a:rPr lang="en-US" sz="800"/>
                        <a:t>Hlth</a:t>
                      </a:r>
                      <a:endParaRPr sz="800"/>
                    </a:p>
                  </a:txBody>
                  <a:tcPr marT="91425" marB="91425" marR="91425" marL="91425"/>
                </a:tc>
                <a:tc>
                  <a:txBody>
                    <a:bodyPr/>
                    <a:lstStyle/>
                    <a:p>
                      <a:pPr indent="0" lvl="0" marL="0" rtl="0" algn="l">
                        <a:spcBef>
                          <a:spcPts val="0"/>
                        </a:spcBef>
                        <a:spcAft>
                          <a:spcPts val="0"/>
                        </a:spcAft>
                        <a:buNone/>
                      </a:pPr>
                      <a:r>
                        <a:rPr lang="en-US" sz="800"/>
                        <a:t>0</a:t>
                      </a:r>
                      <a:endParaRPr sz="800"/>
                    </a:p>
                  </a:txBody>
                  <a:tcPr marT="91425" marB="91425" marR="91425" marL="91425"/>
                </a:tc>
                <a:tc>
                  <a:txBody>
                    <a:bodyPr/>
                    <a:lstStyle/>
                    <a:p>
                      <a:pPr indent="0" lvl="0" marL="0" rtl="0" algn="l">
                        <a:spcBef>
                          <a:spcPts val="0"/>
                        </a:spcBef>
                        <a:spcAft>
                          <a:spcPts val="0"/>
                        </a:spcAft>
                        <a:buNone/>
                      </a:pPr>
                      <a:r>
                        <a:rPr lang="en-US" sz="800"/>
                        <a:t>1</a:t>
                      </a:r>
                      <a:endParaRPr sz="800"/>
                    </a:p>
                  </a:txBody>
                  <a:tcPr marT="91425" marB="91425" marR="91425" marL="91425"/>
                </a:tc>
                <a:tc>
                  <a:txBody>
                    <a:bodyPr/>
                    <a:lstStyle/>
                    <a:p>
                      <a:pPr indent="0" lvl="0" marL="0" rtl="0" algn="l">
                        <a:spcBef>
                          <a:spcPts val="0"/>
                        </a:spcBef>
                        <a:spcAft>
                          <a:spcPts val="0"/>
                        </a:spcAft>
                        <a:buNone/>
                      </a:pPr>
                      <a:r>
                        <a:rPr lang="en-US" sz="800"/>
                        <a:t>1</a:t>
                      </a:r>
                      <a:endParaRPr sz="800"/>
                    </a:p>
                  </a:txBody>
                  <a:tcPr marT="91425" marB="91425" marR="91425" marL="91425"/>
                </a:tc>
                <a:tc>
                  <a:txBody>
                    <a:bodyPr/>
                    <a:lstStyle/>
                    <a:p>
                      <a:pPr indent="0" lvl="0" marL="0" rtl="0" algn="l">
                        <a:spcBef>
                          <a:spcPts val="0"/>
                        </a:spcBef>
                        <a:spcAft>
                          <a:spcPts val="0"/>
                        </a:spcAft>
                        <a:buNone/>
                      </a:pPr>
                      <a:r>
                        <a:rPr lang="en-US" sz="800"/>
                        <a:t>1</a:t>
                      </a:r>
                      <a:endParaRPr sz="800"/>
                    </a:p>
                  </a:txBody>
                  <a:tcPr marT="91425" marB="91425" marR="91425" marL="91425"/>
                </a:tc>
                <a:tc>
                  <a:txBody>
                    <a:bodyPr/>
                    <a:lstStyle/>
                    <a:p>
                      <a:pPr indent="0" lvl="0" marL="0" rtl="0" algn="l">
                        <a:spcBef>
                          <a:spcPts val="0"/>
                        </a:spcBef>
                        <a:spcAft>
                          <a:spcPts val="0"/>
                        </a:spcAft>
                        <a:buNone/>
                      </a:pPr>
                      <a:r>
                        <a:rPr lang="en-US" sz="800"/>
                        <a:t>0</a:t>
                      </a:r>
                      <a:endParaRPr sz="800"/>
                    </a:p>
                  </a:txBody>
                  <a:tcPr marT="91425" marB="91425" marR="91425" marL="91425"/>
                </a:tc>
                <a:tc>
                  <a:txBody>
                    <a:bodyPr/>
                    <a:lstStyle/>
                    <a:p>
                      <a:pPr indent="0" lvl="0" marL="0" rtl="0" algn="l">
                        <a:spcBef>
                          <a:spcPts val="0"/>
                        </a:spcBef>
                        <a:spcAft>
                          <a:spcPts val="0"/>
                        </a:spcAft>
                        <a:buNone/>
                      </a:pPr>
                      <a:r>
                        <a:rPr lang="en-US" sz="800"/>
                        <a:t>1</a:t>
                      </a:r>
                      <a:endParaRPr sz="800"/>
                    </a:p>
                  </a:txBody>
                  <a:tcPr marT="91425" marB="91425" marR="91425" marL="91425"/>
                </a:tc>
              </a:tr>
              <a:tr h="426700">
                <a:tc>
                  <a:txBody>
                    <a:bodyPr/>
                    <a:lstStyle/>
                    <a:p>
                      <a:pPr indent="0" lvl="0" marL="0" rtl="0" algn="l">
                        <a:spcBef>
                          <a:spcPts val="0"/>
                        </a:spcBef>
                        <a:spcAft>
                          <a:spcPts val="0"/>
                        </a:spcAft>
                        <a:buNone/>
                      </a:pPr>
                      <a:r>
                        <a:rPr lang="en-US" sz="800"/>
                        <a:t>Chem</a:t>
                      </a:r>
                      <a:endParaRPr sz="800"/>
                    </a:p>
                  </a:txBody>
                  <a:tcPr marT="91425" marB="91425" marR="91425" marL="91425"/>
                </a:tc>
                <a:tc>
                  <a:txBody>
                    <a:bodyPr/>
                    <a:lstStyle/>
                    <a:p>
                      <a:pPr indent="0" lvl="0" marL="0" rtl="0" algn="l">
                        <a:spcBef>
                          <a:spcPts val="0"/>
                        </a:spcBef>
                        <a:spcAft>
                          <a:spcPts val="0"/>
                        </a:spcAft>
                        <a:buNone/>
                      </a:pPr>
                      <a:r>
                        <a:rPr lang="en-US" sz="800"/>
                        <a:t>0</a:t>
                      </a:r>
                      <a:endParaRPr sz="800"/>
                    </a:p>
                  </a:txBody>
                  <a:tcPr marT="91425" marB="91425" marR="91425" marL="91425"/>
                </a:tc>
                <a:tc>
                  <a:txBody>
                    <a:bodyPr/>
                    <a:lstStyle/>
                    <a:p>
                      <a:pPr indent="0" lvl="0" marL="0" rtl="0" algn="l">
                        <a:spcBef>
                          <a:spcPts val="0"/>
                        </a:spcBef>
                        <a:spcAft>
                          <a:spcPts val="0"/>
                        </a:spcAft>
                        <a:buNone/>
                      </a:pPr>
                      <a:r>
                        <a:rPr lang="en-US" sz="800"/>
                        <a:t>0</a:t>
                      </a:r>
                      <a:endParaRPr sz="800"/>
                    </a:p>
                  </a:txBody>
                  <a:tcPr marT="91425" marB="91425" marR="91425" marL="91425"/>
                </a:tc>
                <a:tc>
                  <a:txBody>
                    <a:bodyPr/>
                    <a:lstStyle/>
                    <a:p>
                      <a:pPr indent="0" lvl="0" marL="0" rtl="0" algn="l">
                        <a:spcBef>
                          <a:spcPts val="0"/>
                        </a:spcBef>
                        <a:spcAft>
                          <a:spcPts val="0"/>
                        </a:spcAft>
                        <a:buNone/>
                      </a:pPr>
                      <a:r>
                        <a:rPr lang="en-US" sz="800"/>
                        <a:t>0</a:t>
                      </a:r>
                      <a:endParaRPr sz="800"/>
                    </a:p>
                  </a:txBody>
                  <a:tcPr marT="91425" marB="91425" marR="91425" marL="91425"/>
                </a:tc>
                <a:tc>
                  <a:txBody>
                    <a:bodyPr/>
                    <a:lstStyle/>
                    <a:p>
                      <a:pPr indent="0" lvl="0" marL="0" rtl="0" algn="l">
                        <a:spcBef>
                          <a:spcPts val="0"/>
                        </a:spcBef>
                        <a:spcAft>
                          <a:spcPts val="0"/>
                        </a:spcAft>
                        <a:buNone/>
                      </a:pPr>
                      <a:r>
                        <a:rPr lang="en-US" sz="800"/>
                        <a:t>1</a:t>
                      </a:r>
                      <a:endParaRPr sz="800"/>
                    </a:p>
                  </a:txBody>
                  <a:tcPr marT="91425" marB="91425" marR="91425" marL="91425"/>
                </a:tc>
                <a:tc>
                  <a:txBody>
                    <a:bodyPr/>
                    <a:lstStyle/>
                    <a:p>
                      <a:pPr indent="0" lvl="0" marL="0" rtl="0" algn="l">
                        <a:spcBef>
                          <a:spcPts val="0"/>
                        </a:spcBef>
                        <a:spcAft>
                          <a:spcPts val="0"/>
                        </a:spcAft>
                        <a:buNone/>
                      </a:pPr>
                      <a:r>
                        <a:rPr lang="en-US" sz="800"/>
                        <a:t>0</a:t>
                      </a:r>
                      <a:endParaRPr sz="800"/>
                    </a:p>
                  </a:txBody>
                  <a:tcPr marT="91425" marB="91425" marR="91425" marL="91425"/>
                </a:tc>
                <a:tc>
                  <a:txBody>
                    <a:bodyPr/>
                    <a:lstStyle/>
                    <a:p>
                      <a:pPr indent="0" lvl="0" marL="0" rtl="0" algn="l">
                        <a:spcBef>
                          <a:spcPts val="0"/>
                        </a:spcBef>
                        <a:spcAft>
                          <a:spcPts val="0"/>
                        </a:spcAft>
                        <a:buNone/>
                      </a:pPr>
                      <a:r>
                        <a:rPr lang="en-US" sz="800"/>
                        <a:t>1</a:t>
                      </a:r>
                      <a:endParaRPr sz="800"/>
                    </a:p>
                  </a:txBody>
                  <a:tcPr marT="91425" marB="91425" marR="91425" marL="91425"/>
                </a:tc>
              </a:tr>
              <a:tr h="304775">
                <a:tc>
                  <a:txBody>
                    <a:bodyPr/>
                    <a:lstStyle/>
                    <a:p>
                      <a:pPr indent="0" lvl="0" marL="0" rtl="0" algn="l">
                        <a:spcBef>
                          <a:spcPts val="0"/>
                        </a:spcBef>
                        <a:spcAft>
                          <a:spcPts val="0"/>
                        </a:spcAft>
                        <a:buNone/>
                      </a:pPr>
                      <a:r>
                        <a:rPr lang="en-US" sz="800"/>
                        <a:t>Txtls</a:t>
                      </a:r>
                      <a:endParaRPr sz="800"/>
                    </a:p>
                  </a:txBody>
                  <a:tcPr marT="91425" marB="91425" marR="91425" marL="91425"/>
                </a:tc>
                <a:tc>
                  <a:txBody>
                    <a:bodyPr/>
                    <a:lstStyle/>
                    <a:p>
                      <a:pPr indent="0" lvl="0" marL="0" rtl="0" algn="l">
                        <a:spcBef>
                          <a:spcPts val="0"/>
                        </a:spcBef>
                        <a:spcAft>
                          <a:spcPts val="0"/>
                        </a:spcAft>
                        <a:buNone/>
                      </a:pPr>
                      <a:r>
                        <a:rPr lang="en-US" sz="800"/>
                        <a:t>0</a:t>
                      </a:r>
                      <a:endParaRPr sz="800"/>
                    </a:p>
                  </a:txBody>
                  <a:tcPr marT="91425" marB="91425" marR="91425" marL="91425"/>
                </a:tc>
                <a:tc>
                  <a:txBody>
                    <a:bodyPr/>
                    <a:lstStyle/>
                    <a:p>
                      <a:pPr indent="0" lvl="0" marL="0" rtl="0" algn="l">
                        <a:spcBef>
                          <a:spcPts val="0"/>
                        </a:spcBef>
                        <a:spcAft>
                          <a:spcPts val="0"/>
                        </a:spcAft>
                        <a:buNone/>
                      </a:pPr>
                      <a:r>
                        <a:rPr lang="en-US" sz="800"/>
                        <a:t>1</a:t>
                      </a:r>
                      <a:endParaRPr sz="800"/>
                    </a:p>
                  </a:txBody>
                  <a:tcPr marT="91425" marB="91425" marR="91425" marL="91425"/>
                </a:tc>
                <a:tc>
                  <a:txBody>
                    <a:bodyPr/>
                    <a:lstStyle/>
                    <a:p>
                      <a:pPr indent="0" lvl="0" marL="0" rtl="0" algn="l">
                        <a:spcBef>
                          <a:spcPts val="0"/>
                        </a:spcBef>
                        <a:spcAft>
                          <a:spcPts val="0"/>
                        </a:spcAft>
                        <a:buNone/>
                      </a:pPr>
                      <a:r>
                        <a:rPr lang="en-US" sz="800"/>
                        <a:t>1</a:t>
                      </a:r>
                      <a:endParaRPr sz="800"/>
                    </a:p>
                  </a:txBody>
                  <a:tcPr marT="91425" marB="91425" marR="91425" marL="91425"/>
                </a:tc>
                <a:tc>
                  <a:txBody>
                    <a:bodyPr/>
                    <a:lstStyle/>
                    <a:p>
                      <a:pPr indent="0" lvl="0" marL="0" rtl="0" algn="l">
                        <a:spcBef>
                          <a:spcPts val="0"/>
                        </a:spcBef>
                        <a:spcAft>
                          <a:spcPts val="0"/>
                        </a:spcAft>
                        <a:buNone/>
                      </a:pPr>
                      <a:r>
                        <a:rPr lang="en-US" sz="800"/>
                        <a:t>1</a:t>
                      </a:r>
                      <a:endParaRPr sz="800"/>
                    </a:p>
                  </a:txBody>
                  <a:tcPr marT="91425" marB="91425" marR="91425" marL="91425"/>
                </a:tc>
                <a:tc>
                  <a:txBody>
                    <a:bodyPr/>
                    <a:lstStyle/>
                    <a:p>
                      <a:pPr indent="0" lvl="0" marL="0" rtl="0" algn="l">
                        <a:spcBef>
                          <a:spcPts val="0"/>
                        </a:spcBef>
                        <a:spcAft>
                          <a:spcPts val="0"/>
                        </a:spcAft>
                        <a:buNone/>
                      </a:pPr>
                      <a:r>
                        <a:rPr lang="en-US" sz="800"/>
                        <a:t>1</a:t>
                      </a:r>
                      <a:endParaRPr sz="800"/>
                    </a:p>
                  </a:txBody>
                  <a:tcPr marT="91425" marB="91425" marR="91425" marL="91425"/>
                </a:tc>
                <a:tc>
                  <a:txBody>
                    <a:bodyPr/>
                    <a:lstStyle/>
                    <a:p>
                      <a:pPr indent="0" lvl="0" marL="0" rtl="0" algn="l">
                        <a:spcBef>
                          <a:spcPts val="0"/>
                        </a:spcBef>
                        <a:spcAft>
                          <a:spcPts val="0"/>
                        </a:spcAft>
                        <a:buNone/>
                      </a:pPr>
                      <a:r>
                        <a:rPr lang="en-US" sz="800"/>
                        <a:t>0</a:t>
                      </a:r>
                      <a:endParaRPr sz="800"/>
                    </a:p>
                  </a:txBody>
                  <a:tcPr marT="91425" marB="91425" marR="91425" marL="91425"/>
                </a:tc>
              </a:tr>
              <a:tr h="304775">
                <a:tc>
                  <a:txBody>
                    <a:bodyPr/>
                    <a:lstStyle/>
                    <a:p>
                      <a:pPr indent="0" lvl="0" marL="0" rtl="0" algn="l">
                        <a:spcBef>
                          <a:spcPts val="0"/>
                        </a:spcBef>
                        <a:spcAft>
                          <a:spcPts val="0"/>
                        </a:spcAft>
                        <a:buNone/>
                      </a:pPr>
                      <a:r>
                        <a:rPr lang="en-US" sz="800"/>
                        <a:t>Cnstr</a:t>
                      </a:r>
                      <a:endParaRPr sz="800"/>
                    </a:p>
                  </a:txBody>
                  <a:tcPr marT="91425" marB="91425" marR="91425" marL="91425"/>
                </a:tc>
                <a:tc>
                  <a:txBody>
                    <a:bodyPr/>
                    <a:lstStyle/>
                    <a:p>
                      <a:pPr indent="0" lvl="0" marL="0" rtl="0" algn="l">
                        <a:spcBef>
                          <a:spcPts val="0"/>
                        </a:spcBef>
                        <a:spcAft>
                          <a:spcPts val="0"/>
                        </a:spcAft>
                        <a:buNone/>
                      </a:pPr>
                      <a:r>
                        <a:rPr lang="en-US" sz="800"/>
                        <a:t>0</a:t>
                      </a:r>
                      <a:endParaRPr sz="800"/>
                    </a:p>
                  </a:txBody>
                  <a:tcPr marT="91425" marB="91425" marR="91425" marL="91425"/>
                </a:tc>
                <a:tc>
                  <a:txBody>
                    <a:bodyPr/>
                    <a:lstStyle/>
                    <a:p>
                      <a:pPr indent="0" lvl="0" marL="0" rtl="0" algn="l">
                        <a:spcBef>
                          <a:spcPts val="0"/>
                        </a:spcBef>
                        <a:spcAft>
                          <a:spcPts val="0"/>
                        </a:spcAft>
                        <a:buNone/>
                      </a:pPr>
                      <a:r>
                        <a:rPr lang="en-US" sz="800"/>
                        <a:t>0</a:t>
                      </a:r>
                      <a:endParaRPr sz="800"/>
                    </a:p>
                  </a:txBody>
                  <a:tcPr marT="91425" marB="91425" marR="91425" marL="91425"/>
                </a:tc>
                <a:tc>
                  <a:txBody>
                    <a:bodyPr/>
                    <a:lstStyle/>
                    <a:p>
                      <a:pPr indent="0" lvl="0" marL="0" rtl="0" algn="l">
                        <a:spcBef>
                          <a:spcPts val="0"/>
                        </a:spcBef>
                        <a:spcAft>
                          <a:spcPts val="0"/>
                        </a:spcAft>
                        <a:buNone/>
                      </a:pPr>
                      <a:r>
                        <a:rPr lang="en-US" sz="800"/>
                        <a:t>0</a:t>
                      </a:r>
                      <a:endParaRPr sz="800"/>
                    </a:p>
                  </a:txBody>
                  <a:tcPr marT="91425" marB="91425" marR="91425" marL="91425"/>
                </a:tc>
                <a:tc>
                  <a:txBody>
                    <a:bodyPr/>
                    <a:lstStyle/>
                    <a:p>
                      <a:pPr indent="0" lvl="0" marL="0" rtl="0" algn="l">
                        <a:spcBef>
                          <a:spcPts val="0"/>
                        </a:spcBef>
                        <a:spcAft>
                          <a:spcPts val="0"/>
                        </a:spcAft>
                        <a:buNone/>
                      </a:pPr>
                      <a:r>
                        <a:rPr lang="en-US" sz="800"/>
                        <a:t>0</a:t>
                      </a:r>
                      <a:endParaRPr sz="800"/>
                    </a:p>
                  </a:txBody>
                  <a:tcPr marT="91425" marB="91425" marR="91425" marL="91425"/>
                </a:tc>
                <a:tc>
                  <a:txBody>
                    <a:bodyPr/>
                    <a:lstStyle/>
                    <a:p>
                      <a:pPr indent="0" lvl="0" marL="0" rtl="0" algn="l">
                        <a:spcBef>
                          <a:spcPts val="0"/>
                        </a:spcBef>
                        <a:spcAft>
                          <a:spcPts val="0"/>
                        </a:spcAft>
                        <a:buNone/>
                      </a:pPr>
                      <a:r>
                        <a:rPr lang="en-US" sz="800"/>
                        <a:t>0</a:t>
                      </a:r>
                      <a:endParaRPr sz="800"/>
                    </a:p>
                  </a:txBody>
                  <a:tcPr marT="91425" marB="91425" marR="91425" marL="91425"/>
                </a:tc>
                <a:tc>
                  <a:txBody>
                    <a:bodyPr/>
                    <a:lstStyle/>
                    <a:p>
                      <a:pPr indent="0" lvl="0" marL="0" rtl="0" algn="l">
                        <a:spcBef>
                          <a:spcPts val="0"/>
                        </a:spcBef>
                        <a:spcAft>
                          <a:spcPts val="0"/>
                        </a:spcAft>
                        <a:buNone/>
                      </a:pPr>
                      <a:r>
                        <a:rPr lang="en-US" sz="800"/>
                        <a:t>0</a:t>
                      </a:r>
                      <a:endParaRPr sz="800"/>
                    </a:p>
                  </a:txBody>
                  <a:tcPr marT="91425" marB="91425" marR="91425" marL="91425"/>
                </a:tc>
              </a:tr>
              <a:tr h="304775">
                <a:tc>
                  <a:txBody>
                    <a:bodyPr/>
                    <a:lstStyle/>
                    <a:p>
                      <a:pPr indent="0" lvl="0" marL="0" rtl="0" algn="l">
                        <a:spcBef>
                          <a:spcPts val="0"/>
                        </a:spcBef>
                        <a:spcAft>
                          <a:spcPts val="0"/>
                        </a:spcAft>
                        <a:buNone/>
                      </a:pPr>
                      <a:r>
                        <a:rPr lang="en-US" sz="800"/>
                        <a:t>ElcEq</a:t>
                      </a:r>
                      <a:endParaRPr sz="800"/>
                    </a:p>
                  </a:txBody>
                  <a:tcPr marT="91425" marB="91425" marR="91425" marL="91425"/>
                </a:tc>
                <a:tc>
                  <a:txBody>
                    <a:bodyPr/>
                    <a:lstStyle/>
                    <a:p>
                      <a:pPr indent="0" lvl="0" marL="0" rtl="0" algn="l">
                        <a:spcBef>
                          <a:spcPts val="0"/>
                        </a:spcBef>
                        <a:spcAft>
                          <a:spcPts val="0"/>
                        </a:spcAft>
                        <a:buNone/>
                      </a:pPr>
                      <a:r>
                        <a:rPr lang="en-US" sz="800"/>
                        <a:t>1</a:t>
                      </a:r>
                      <a:endParaRPr sz="800"/>
                    </a:p>
                  </a:txBody>
                  <a:tcPr marT="91425" marB="91425" marR="91425" marL="91425"/>
                </a:tc>
                <a:tc>
                  <a:txBody>
                    <a:bodyPr/>
                    <a:lstStyle/>
                    <a:p>
                      <a:pPr indent="0" lvl="0" marL="0" rtl="0" algn="l">
                        <a:spcBef>
                          <a:spcPts val="0"/>
                        </a:spcBef>
                        <a:spcAft>
                          <a:spcPts val="0"/>
                        </a:spcAft>
                        <a:buNone/>
                      </a:pPr>
                      <a:r>
                        <a:rPr lang="en-US" sz="800"/>
                        <a:t>0</a:t>
                      </a:r>
                      <a:endParaRPr sz="800"/>
                    </a:p>
                  </a:txBody>
                  <a:tcPr marT="91425" marB="91425" marR="91425" marL="91425"/>
                </a:tc>
                <a:tc>
                  <a:txBody>
                    <a:bodyPr/>
                    <a:lstStyle/>
                    <a:p>
                      <a:pPr indent="0" lvl="0" marL="0" rtl="0" algn="l">
                        <a:spcBef>
                          <a:spcPts val="0"/>
                        </a:spcBef>
                        <a:spcAft>
                          <a:spcPts val="0"/>
                        </a:spcAft>
                        <a:buNone/>
                      </a:pPr>
                      <a:r>
                        <a:rPr lang="en-US" sz="800"/>
                        <a:t>0</a:t>
                      </a:r>
                      <a:endParaRPr sz="800"/>
                    </a:p>
                  </a:txBody>
                  <a:tcPr marT="91425" marB="91425" marR="91425" marL="91425"/>
                </a:tc>
                <a:tc>
                  <a:txBody>
                    <a:bodyPr/>
                    <a:lstStyle/>
                    <a:p>
                      <a:pPr indent="0" lvl="0" marL="0" rtl="0" algn="l">
                        <a:spcBef>
                          <a:spcPts val="0"/>
                        </a:spcBef>
                        <a:spcAft>
                          <a:spcPts val="0"/>
                        </a:spcAft>
                        <a:buNone/>
                      </a:pPr>
                      <a:r>
                        <a:rPr lang="en-US" sz="800"/>
                        <a:t>0</a:t>
                      </a:r>
                      <a:endParaRPr sz="800"/>
                    </a:p>
                  </a:txBody>
                  <a:tcPr marT="91425" marB="91425" marR="91425" marL="91425"/>
                </a:tc>
                <a:tc>
                  <a:txBody>
                    <a:bodyPr/>
                    <a:lstStyle/>
                    <a:p>
                      <a:pPr indent="0" lvl="0" marL="0" rtl="0" algn="l">
                        <a:spcBef>
                          <a:spcPts val="0"/>
                        </a:spcBef>
                        <a:spcAft>
                          <a:spcPts val="0"/>
                        </a:spcAft>
                        <a:buNone/>
                      </a:pPr>
                      <a:r>
                        <a:rPr lang="en-US" sz="800"/>
                        <a:t>0</a:t>
                      </a:r>
                      <a:endParaRPr sz="800"/>
                    </a:p>
                  </a:txBody>
                  <a:tcPr marT="91425" marB="91425" marR="91425" marL="91425"/>
                </a:tc>
                <a:tc>
                  <a:txBody>
                    <a:bodyPr/>
                    <a:lstStyle/>
                    <a:p>
                      <a:pPr indent="0" lvl="0" marL="0" rtl="0" algn="l">
                        <a:spcBef>
                          <a:spcPts val="0"/>
                        </a:spcBef>
                        <a:spcAft>
                          <a:spcPts val="0"/>
                        </a:spcAft>
                        <a:buNone/>
                      </a:pPr>
                      <a:r>
                        <a:rPr lang="en-US" sz="800"/>
                        <a:t>1</a:t>
                      </a:r>
                      <a:endParaRPr sz="800"/>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20a061d11f5_4_19"/>
          <p:cNvSpPr txBox="1"/>
          <p:nvPr>
            <p:ph type="title"/>
          </p:nvPr>
        </p:nvSpPr>
        <p:spPr>
          <a:xfrm>
            <a:off x="457200" y="675085"/>
            <a:ext cx="8229600" cy="801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000"/>
              <a:t>Networks</a:t>
            </a:r>
            <a:endParaRPr sz="3000"/>
          </a:p>
        </p:txBody>
      </p:sp>
      <p:sp>
        <p:nvSpPr>
          <p:cNvPr id="336" name="Google Shape;336;g20a061d11f5_4_19"/>
          <p:cNvSpPr txBox="1"/>
          <p:nvPr>
            <p:ph idx="12" type="sldNum"/>
          </p:nvPr>
        </p:nvSpPr>
        <p:spPr>
          <a:xfrm>
            <a:off x="6553200" y="476726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37" name="Google Shape;337;g20a061d11f5_4_19"/>
          <p:cNvPicPr preferRelativeResize="0"/>
          <p:nvPr/>
        </p:nvPicPr>
        <p:blipFill>
          <a:blip r:embed="rId4">
            <a:alphaModFix/>
          </a:blip>
          <a:stretch>
            <a:fillRect/>
          </a:stretch>
        </p:blipFill>
        <p:spPr>
          <a:xfrm>
            <a:off x="3046550" y="1632000"/>
            <a:ext cx="3317350" cy="2784502"/>
          </a:xfrm>
          <a:prstGeom prst="rect">
            <a:avLst/>
          </a:prstGeom>
          <a:noFill/>
          <a:ln>
            <a:noFill/>
          </a:ln>
        </p:spPr>
      </p:pic>
      <p:pic>
        <p:nvPicPr>
          <p:cNvPr id="338" name="Google Shape;338;g20a061d11f5_4_19"/>
          <p:cNvPicPr preferRelativeResize="0"/>
          <p:nvPr/>
        </p:nvPicPr>
        <p:blipFill>
          <a:blip r:embed="rId5">
            <a:alphaModFix/>
          </a:blip>
          <a:stretch>
            <a:fillRect/>
          </a:stretch>
        </p:blipFill>
        <p:spPr>
          <a:xfrm>
            <a:off x="57425" y="482550"/>
            <a:ext cx="2749025" cy="2226798"/>
          </a:xfrm>
          <a:prstGeom prst="rect">
            <a:avLst/>
          </a:prstGeom>
          <a:noFill/>
          <a:ln>
            <a:noFill/>
          </a:ln>
        </p:spPr>
      </p:pic>
      <p:pic>
        <p:nvPicPr>
          <p:cNvPr id="339" name="Google Shape;339;g20a061d11f5_4_19"/>
          <p:cNvPicPr preferRelativeResize="0"/>
          <p:nvPr/>
        </p:nvPicPr>
        <p:blipFill>
          <a:blip r:embed="rId6">
            <a:alphaModFix/>
          </a:blip>
          <a:stretch>
            <a:fillRect/>
          </a:stretch>
        </p:blipFill>
        <p:spPr>
          <a:xfrm>
            <a:off x="93750" y="2685516"/>
            <a:ext cx="2855100" cy="2355660"/>
          </a:xfrm>
          <a:prstGeom prst="rect">
            <a:avLst/>
          </a:prstGeom>
          <a:noFill/>
          <a:ln>
            <a:noFill/>
          </a:ln>
        </p:spPr>
      </p:pic>
      <p:pic>
        <p:nvPicPr>
          <p:cNvPr id="340" name="Google Shape;340;g20a061d11f5_4_19"/>
          <p:cNvPicPr preferRelativeResize="0"/>
          <p:nvPr/>
        </p:nvPicPr>
        <p:blipFill>
          <a:blip r:embed="rId7">
            <a:alphaModFix/>
          </a:blip>
          <a:stretch>
            <a:fillRect/>
          </a:stretch>
        </p:blipFill>
        <p:spPr>
          <a:xfrm>
            <a:off x="6536709" y="2675450"/>
            <a:ext cx="2628690" cy="2132349"/>
          </a:xfrm>
          <a:prstGeom prst="rect">
            <a:avLst/>
          </a:prstGeom>
          <a:noFill/>
          <a:ln>
            <a:noFill/>
          </a:ln>
        </p:spPr>
      </p:pic>
      <p:pic>
        <p:nvPicPr>
          <p:cNvPr id="341" name="Google Shape;341;g20a061d11f5_4_19"/>
          <p:cNvPicPr preferRelativeResize="0"/>
          <p:nvPr/>
        </p:nvPicPr>
        <p:blipFill>
          <a:blip r:embed="rId8">
            <a:alphaModFix/>
          </a:blip>
          <a:stretch>
            <a:fillRect/>
          </a:stretch>
        </p:blipFill>
        <p:spPr>
          <a:xfrm>
            <a:off x="6394975" y="572774"/>
            <a:ext cx="2749030" cy="2132350"/>
          </a:xfrm>
          <a:prstGeom prst="rect">
            <a:avLst/>
          </a:prstGeom>
          <a:noFill/>
          <a:ln>
            <a:noFill/>
          </a:ln>
        </p:spPr>
      </p:pic>
      <p:sp>
        <p:nvSpPr>
          <p:cNvPr id="342" name="Google Shape;342;g20a061d11f5_4_19"/>
          <p:cNvSpPr txBox="1"/>
          <p:nvPr/>
        </p:nvSpPr>
        <p:spPr>
          <a:xfrm>
            <a:off x="2387375" y="4687175"/>
            <a:ext cx="1510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t>Hurricane Katrina</a:t>
            </a:r>
            <a:endParaRPr b="1" sz="1100"/>
          </a:p>
        </p:txBody>
      </p:sp>
      <p:sp>
        <p:nvSpPr>
          <p:cNvPr id="343" name="Google Shape;343;g20a061d11f5_4_19"/>
          <p:cNvSpPr txBox="1"/>
          <p:nvPr/>
        </p:nvSpPr>
        <p:spPr>
          <a:xfrm>
            <a:off x="4413288" y="4416500"/>
            <a:ext cx="775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t>Covid-19</a:t>
            </a:r>
            <a:endParaRPr b="1" sz="1100"/>
          </a:p>
        </p:txBody>
      </p:sp>
      <p:sp>
        <p:nvSpPr>
          <p:cNvPr id="344" name="Google Shape;344;g20a061d11f5_4_19"/>
          <p:cNvSpPr txBox="1"/>
          <p:nvPr/>
        </p:nvSpPr>
        <p:spPr>
          <a:xfrm>
            <a:off x="5929225" y="4661050"/>
            <a:ext cx="1815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t>Great flood of 2016</a:t>
            </a:r>
            <a:endParaRPr b="1" sz="1100"/>
          </a:p>
        </p:txBody>
      </p:sp>
      <p:sp>
        <p:nvSpPr>
          <p:cNvPr id="345" name="Google Shape;345;g20a061d11f5_4_19"/>
          <p:cNvSpPr txBox="1"/>
          <p:nvPr/>
        </p:nvSpPr>
        <p:spPr>
          <a:xfrm>
            <a:off x="2171550" y="496575"/>
            <a:ext cx="1353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t>Oil Crisis of 1973</a:t>
            </a:r>
            <a:endParaRPr b="1" sz="1100"/>
          </a:p>
        </p:txBody>
      </p:sp>
      <p:sp>
        <p:nvSpPr>
          <p:cNvPr id="346" name="Google Shape;346;g20a061d11f5_4_19"/>
          <p:cNvSpPr txBox="1"/>
          <p:nvPr/>
        </p:nvSpPr>
        <p:spPr>
          <a:xfrm>
            <a:off x="5814400" y="469950"/>
            <a:ext cx="2855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t>California Wildfires</a:t>
            </a:r>
            <a:endParaRPr b="1"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22d6b2a58da_1_12"/>
          <p:cNvSpPr txBox="1"/>
          <p:nvPr>
            <p:ph type="title"/>
          </p:nvPr>
        </p:nvSpPr>
        <p:spPr>
          <a:xfrm>
            <a:off x="457200" y="675085"/>
            <a:ext cx="8229600" cy="801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000"/>
              <a:t>Network Density</a:t>
            </a:r>
            <a:endParaRPr sz="3000"/>
          </a:p>
        </p:txBody>
      </p:sp>
      <p:sp>
        <p:nvSpPr>
          <p:cNvPr id="353" name="Google Shape;353;g22d6b2a58da_1_12"/>
          <p:cNvSpPr txBox="1"/>
          <p:nvPr>
            <p:ph idx="1" type="body"/>
          </p:nvPr>
        </p:nvSpPr>
        <p:spPr>
          <a:xfrm>
            <a:off x="278400" y="1531150"/>
            <a:ext cx="3137100" cy="3063600"/>
          </a:xfrm>
          <a:prstGeom prst="rect">
            <a:avLst/>
          </a:prstGeom>
        </p:spPr>
        <p:txBody>
          <a:bodyPr anchorCtr="0" anchor="t" bIns="45700" lIns="91425" spcFirstLastPara="1" rIns="91425" wrap="square" tIns="45700">
            <a:noAutofit/>
          </a:bodyPr>
          <a:lstStyle/>
          <a:p>
            <a:pPr indent="-317500" lvl="0" marL="457200" rtl="0" algn="l">
              <a:spcBef>
                <a:spcPts val="360"/>
              </a:spcBef>
              <a:spcAft>
                <a:spcPts val="0"/>
              </a:spcAft>
              <a:buClr>
                <a:srgbClr val="C00000"/>
              </a:buClr>
              <a:buSzPts val="1400"/>
              <a:buChar char="❏"/>
            </a:pPr>
            <a:r>
              <a:rPr lang="en-US"/>
              <a:t>Covid has the highest network density.</a:t>
            </a:r>
            <a:endParaRPr/>
          </a:p>
          <a:p>
            <a:pPr indent="-317500" lvl="0" marL="457200" rtl="0" algn="l">
              <a:spcBef>
                <a:spcPts val="0"/>
              </a:spcBef>
              <a:spcAft>
                <a:spcPts val="0"/>
              </a:spcAft>
              <a:buClr>
                <a:srgbClr val="C00000"/>
              </a:buClr>
              <a:buSzPts val="1400"/>
              <a:buChar char="❏"/>
            </a:pPr>
            <a:r>
              <a:rPr lang="en-US"/>
              <a:t>The lowest network density is for Great Floods. </a:t>
            </a:r>
            <a:endParaRPr/>
          </a:p>
        </p:txBody>
      </p:sp>
      <p:sp>
        <p:nvSpPr>
          <p:cNvPr id="354" name="Google Shape;354;g22d6b2a58da_1_12"/>
          <p:cNvSpPr txBox="1"/>
          <p:nvPr>
            <p:ph idx="12" type="sldNum"/>
          </p:nvPr>
        </p:nvSpPr>
        <p:spPr>
          <a:xfrm>
            <a:off x="6553200" y="476726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55" name="Google Shape;355;g22d6b2a58da_1_12"/>
          <p:cNvPicPr preferRelativeResize="0"/>
          <p:nvPr/>
        </p:nvPicPr>
        <p:blipFill>
          <a:blip r:embed="rId3">
            <a:alphaModFix/>
          </a:blip>
          <a:stretch>
            <a:fillRect/>
          </a:stretch>
        </p:blipFill>
        <p:spPr>
          <a:xfrm>
            <a:off x="3634975" y="1531150"/>
            <a:ext cx="5280250" cy="3323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232a952b988_0_0"/>
          <p:cNvSpPr txBox="1"/>
          <p:nvPr>
            <p:ph idx="12" type="sldNum"/>
          </p:nvPr>
        </p:nvSpPr>
        <p:spPr>
          <a:xfrm>
            <a:off x="6553200" y="476726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62" name="Google Shape;362;g232a952b988_0_0"/>
          <p:cNvSpPr txBox="1"/>
          <p:nvPr/>
        </p:nvSpPr>
        <p:spPr>
          <a:xfrm>
            <a:off x="6880975" y="1751275"/>
            <a:ext cx="202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63" name="Google Shape;363;g232a952b988_0_0"/>
          <p:cNvSpPr txBox="1"/>
          <p:nvPr/>
        </p:nvSpPr>
        <p:spPr>
          <a:xfrm>
            <a:off x="6129275" y="744625"/>
            <a:ext cx="24546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Electricity</a:t>
            </a:r>
            <a:r>
              <a:rPr lang="en-US" sz="2000"/>
              <a:t> and </a:t>
            </a:r>
            <a:r>
              <a:rPr b="1" lang="en-US" sz="2000"/>
              <a:t>Autos </a:t>
            </a:r>
            <a:r>
              <a:rPr lang="en-US" sz="2000"/>
              <a:t>have the lowest degrees across the five disasters analysed.</a:t>
            </a:r>
            <a:endParaRPr sz="2000"/>
          </a:p>
          <a:p>
            <a:pPr indent="0" lvl="0" marL="0" rtl="0" algn="l">
              <a:spcBef>
                <a:spcPts val="0"/>
              </a:spcBef>
              <a:spcAft>
                <a:spcPts val="0"/>
              </a:spcAft>
              <a:buNone/>
            </a:pPr>
            <a:r>
              <a:t/>
            </a:r>
            <a:endParaRPr/>
          </a:p>
        </p:txBody>
      </p:sp>
      <p:sp>
        <p:nvSpPr>
          <p:cNvPr id="364" name="Google Shape;364;g232a952b988_0_0"/>
          <p:cNvSpPr txBox="1"/>
          <p:nvPr/>
        </p:nvSpPr>
        <p:spPr>
          <a:xfrm>
            <a:off x="6129275" y="2509700"/>
            <a:ext cx="22269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Utilities</a:t>
            </a:r>
            <a:r>
              <a:rPr lang="en-US" sz="2000"/>
              <a:t> and </a:t>
            </a:r>
            <a:r>
              <a:rPr b="1" lang="en-US" sz="2000"/>
              <a:t>Mines</a:t>
            </a:r>
            <a:r>
              <a:rPr lang="en-US" sz="2000"/>
              <a:t> have degrees over 20 in at least 4 of the 5 disasters. </a:t>
            </a:r>
            <a:endParaRPr sz="2000"/>
          </a:p>
        </p:txBody>
      </p:sp>
      <p:pic>
        <p:nvPicPr>
          <p:cNvPr id="365" name="Google Shape;365;g232a952b988_0_0"/>
          <p:cNvPicPr preferRelativeResize="0"/>
          <p:nvPr/>
        </p:nvPicPr>
        <p:blipFill>
          <a:blip r:embed="rId3">
            <a:alphaModFix/>
          </a:blip>
          <a:stretch>
            <a:fillRect/>
          </a:stretch>
        </p:blipFill>
        <p:spPr>
          <a:xfrm>
            <a:off x="152400" y="3579350"/>
            <a:ext cx="5899774" cy="1068063"/>
          </a:xfrm>
          <a:prstGeom prst="rect">
            <a:avLst/>
          </a:prstGeom>
          <a:noFill/>
          <a:ln>
            <a:noFill/>
          </a:ln>
        </p:spPr>
      </p:pic>
      <p:pic>
        <p:nvPicPr>
          <p:cNvPr id="366" name="Google Shape;366;g232a952b988_0_0"/>
          <p:cNvPicPr preferRelativeResize="0"/>
          <p:nvPr/>
        </p:nvPicPr>
        <p:blipFill>
          <a:blip r:embed="rId4">
            <a:alphaModFix/>
          </a:blip>
          <a:stretch>
            <a:fillRect/>
          </a:stretch>
        </p:blipFill>
        <p:spPr>
          <a:xfrm>
            <a:off x="152400" y="1961125"/>
            <a:ext cx="5899775" cy="1017450"/>
          </a:xfrm>
          <a:prstGeom prst="rect">
            <a:avLst/>
          </a:prstGeom>
          <a:noFill/>
          <a:ln>
            <a:noFill/>
          </a:ln>
        </p:spPr>
      </p:pic>
      <p:pic>
        <p:nvPicPr>
          <p:cNvPr id="367" name="Google Shape;367;g232a952b988_0_0"/>
          <p:cNvPicPr preferRelativeResize="0"/>
          <p:nvPr/>
        </p:nvPicPr>
        <p:blipFill>
          <a:blip r:embed="rId5">
            <a:alphaModFix/>
          </a:blip>
          <a:stretch>
            <a:fillRect/>
          </a:stretch>
        </p:blipFill>
        <p:spPr>
          <a:xfrm>
            <a:off x="152400" y="903150"/>
            <a:ext cx="5899775" cy="63781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22d6b2a58da_1_20"/>
          <p:cNvSpPr txBox="1"/>
          <p:nvPr>
            <p:ph type="title"/>
          </p:nvPr>
        </p:nvSpPr>
        <p:spPr>
          <a:xfrm>
            <a:off x="457200" y="675085"/>
            <a:ext cx="8229600" cy="801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Conclusions</a:t>
            </a:r>
            <a:endParaRPr/>
          </a:p>
        </p:txBody>
      </p:sp>
      <p:sp>
        <p:nvSpPr>
          <p:cNvPr id="374" name="Google Shape;374;g22d6b2a58da_1_20"/>
          <p:cNvSpPr txBox="1"/>
          <p:nvPr>
            <p:ph idx="1" type="body"/>
          </p:nvPr>
        </p:nvSpPr>
        <p:spPr>
          <a:xfrm>
            <a:off x="457200" y="1656625"/>
            <a:ext cx="8355000" cy="2765400"/>
          </a:xfrm>
          <a:prstGeom prst="rect">
            <a:avLst/>
          </a:prstGeom>
        </p:spPr>
        <p:txBody>
          <a:bodyPr anchorCtr="0" anchor="t" bIns="45700" lIns="91425" spcFirstLastPara="1" rIns="91425" wrap="square" tIns="45700">
            <a:noAutofit/>
          </a:bodyPr>
          <a:lstStyle/>
          <a:p>
            <a:pPr indent="-317500" lvl="0" marL="457200" rtl="0" algn="l">
              <a:lnSpc>
                <a:spcPct val="115000"/>
              </a:lnSpc>
              <a:spcBef>
                <a:spcPts val="1000"/>
              </a:spcBef>
              <a:spcAft>
                <a:spcPts val="0"/>
              </a:spcAft>
              <a:buClr>
                <a:srgbClr val="C00000"/>
              </a:buClr>
              <a:buSzPts val="1400"/>
              <a:buChar char="❏"/>
            </a:pPr>
            <a:r>
              <a:rPr lang="en-US" sz="2000">
                <a:latin typeface="Calibri"/>
                <a:ea typeface="Calibri"/>
                <a:cs typeface="Calibri"/>
                <a:sym typeface="Calibri"/>
              </a:rPr>
              <a:t>Covid-19 and California </a:t>
            </a:r>
            <a:r>
              <a:rPr lang="en-US" sz="2000">
                <a:latin typeface="Calibri"/>
                <a:ea typeface="Calibri"/>
                <a:cs typeface="Calibri"/>
                <a:sym typeface="Calibri"/>
              </a:rPr>
              <a:t>Wildfires</a:t>
            </a:r>
            <a:r>
              <a:rPr lang="en-US" sz="2000">
                <a:latin typeface="Calibri"/>
                <a:ea typeface="Calibri"/>
                <a:cs typeface="Calibri"/>
                <a:sym typeface="Calibri"/>
              </a:rPr>
              <a:t> 2018 were the easiest to drive financial contagion.</a:t>
            </a:r>
            <a:endParaRPr sz="2000">
              <a:latin typeface="Calibri"/>
              <a:ea typeface="Calibri"/>
              <a:cs typeface="Calibri"/>
              <a:sym typeface="Calibri"/>
            </a:endParaRPr>
          </a:p>
          <a:p>
            <a:pPr indent="-317500" lvl="0" marL="457200" rtl="0" algn="l">
              <a:lnSpc>
                <a:spcPct val="115000"/>
              </a:lnSpc>
              <a:spcBef>
                <a:spcPts val="0"/>
              </a:spcBef>
              <a:spcAft>
                <a:spcPts val="0"/>
              </a:spcAft>
              <a:buClr>
                <a:srgbClr val="C00000"/>
              </a:buClr>
              <a:buSzPts val="1400"/>
              <a:buChar char="❏"/>
            </a:pPr>
            <a:r>
              <a:rPr lang="en-US" sz="2000">
                <a:latin typeface="Calibri"/>
                <a:ea typeface="Calibri"/>
                <a:cs typeface="Calibri"/>
                <a:sym typeface="Calibri"/>
              </a:rPr>
              <a:t>Great Floods had the least impact on industries.</a:t>
            </a:r>
            <a:endParaRPr sz="2000">
              <a:latin typeface="Calibri"/>
              <a:ea typeface="Calibri"/>
              <a:cs typeface="Calibri"/>
              <a:sym typeface="Calibri"/>
            </a:endParaRPr>
          </a:p>
          <a:p>
            <a:pPr indent="-317500" lvl="0" marL="457200" rtl="0" algn="l">
              <a:lnSpc>
                <a:spcPct val="115000"/>
              </a:lnSpc>
              <a:spcBef>
                <a:spcPts val="0"/>
              </a:spcBef>
              <a:spcAft>
                <a:spcPts val="0"/>
              </a:spcAft>
              <a:buClr>
                <a:srgbClr val="C00000"/>
              </a:buClr>
              <a:buSzPts val="1400"/>
              <a:buChar char="❏"/>
            </a:pPr>
            <a:r>
              <a:rPr lang="en-US" sz="2000">
                <a:latin typeface="Calibri"/>
                <a:ea typeface="Calibri"/>
                <a:cs typeface="Calibri"/>
                <a:sym typeface="Calibri"/>
              </a:rPr>
              <a:t>Sectors with 0 links, serve as potential investment sectors to hedge tail risk. </a:t>
            </a:r>
            <a:endParaRPr sz="2000">
              <a:latin typeface="Calibri"/>
              <a:ea typeface="Calibri"/>
              <a:cs typeface="Calibri"/>
              <a:sym typeface="Calibri"/>
            </a:endParaRPr>
          </a:p>
          <a:p>
            <a:pPr indent="0" lvl="0" marL="457200" rtl="0" algn="l">
              <a:lnSpc>
                <a:spcPct val="115000"/>
              </a:lnSpc>
              <a:spcBef>
                <a:spcPts val="1000"/>
              </a:spcBef>
              <a:spcAft>
                <a:spcPts val="0"/>
              </a:spcAft>
              <a:buNone/>
            </a:pPr>
            <a:r>
              <a:t/>
            </a:r>
            <a:endParaRPr sz="2000">
              <a:latin typeface="Calibri"/>
              <a:ea typeface="Calibri"/>
              <a:cs typeface="Calibri"/>
              <a:sym typeface="Calibri"/>
            </a:endParaRPr>
          </a:p>
          <a:p>
            <a:pPr indent="0" lvl="0" marL="0" rtl="0" algn="l">
              <a:spcBef>
                <a:spcPts val="360"/>
              </a:spcBef>
              <a:spcAft>
                <a:spcPts val="0"/>
              </a:spcAft>
              <a:buNone/>
            </a:pPr>
            <a:r>
              <a:t/>
            </a:r>
            <a:endParaRPr sz="2000"/>
          </a:p>
        </p:txBody>
      </p:sp>
      <p:sp>
        <p:nvSpPr>
          <p:cNvPr id="375" name="Google Shape;375;g22d6b2a58da_1_20"/>
          <p:cNvSpPr txBox="1"/>
          <p:nvPr>
            <p:ph idx="12" type="sldNum"/>
          </p:nvPr>
        </p:nvSpPr>
        <p:spPr>
          <a:xfrm>
            <a:off x="6553200" y="476726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22d6b2a58da_1_28"/>
          <p:cNvSpPr txBox="1"/>
          <p:nvPr>
            <p:ph type="title"/>
          </p:nvPr>
        </p:nvSpPr>
        <p:spPr>
          <a:xfrm>
            <a:off x="457200" y="675085"/>
            <a:ext cx="8229600" cy="801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0" lang="en-US" sz="3000"/>
              <a:t>Future Work</a:t>
            </a:r>
            <a:endParaRPr sz="3000"/>
          </a:p>
        </p:txBody>
      </p:sp>
      <p:sp>
        <p:nvSpPr>
          <p:cNvPr id="382" name="Google Shape;382;g22d6b2a58da_1_28"/>
          <p:cNvSpPr txBox="1"/>
          <p:nvPr>
            <p:ph idx="1" type="body"/>
          </p:nvPr>
        </p:nvSpPr>
        <p:spPr>
          <a:xfrm>
            <a:off x="400050" y="1632913"/>
            <a:ext cx="8229600" cy="2977800"/>
          </a:xfrm>
          <a:prstGeom prst="rect">
            <a:avLst/>
          </a:prstGeom>
        </p:spPr>
        <p:txBody>
          <a:bodyPr anchorCtr="0" anchor="t" bIns="45700" lIns="91425" spcFirstLastPara="1" rIns="91425" wrap="square" tIns="45700">
            <a:noAutofit/>
          </a:bodyPr>
          <a:lstStyle/>
          <a:p>
            <a:pPr indent="-317500" lvl="0" marL="457200" rtl="0" algn="l">
              <a:lnSpc>
                <a:spcPct val="90000"/>
              </a:lnSpc>
              <a:spcBef>
                <a:spcPts val="1000"/>
              </a:spcBef>
              <a:spcAft>
                <a:spcPts val="0"/>
              </a:spcAft>
              <a:buClr>
                <a:srgbClr val="C00000"/>
              </a:buClr>
              <a:buSzPts val="1400"/>
              <a:buChar char="❏"/>
            </a:pPr>
            <a:r>
              <a:rPr lang="en-US" sz="1800">
                <a:latin typeface="Calibri"/>
                <a:ea typeface="Calibri"/>
                <a:cs typeface="Calibri"/>
                <a:sym typeface="Calibri"/>
              </a:rPr>
              <a:t>Including derivatives and analyzing cross-country contagion models.</a:t>
            </a:r>
            <a:endParaRPr sz="1800">
              <a:latin typeface="Calibri"/>
              <a:ea typeface="Calibri"/>
              <a:cs typeface="Calibri"/>
              <a:sym typeface="Calibri"/>
            </a:endParaRPr>
          </a:p>
          <a:p>
            <a:pPr indent="0" lvl="0" marL="457200" rtl="0" algn="l">
              <a:lnSpc>
                <a:spcPct val="90000"/>
              </a:lnSpc>
              <a:spcBef>
                <a:spcPts val="1000"/>
              </a:spcBef>
              <a:spcAft>
                <a:spcPts val="0"/>
              </a:spcAft>
              <a:buNone/>
            </a:pPr>
            <a:r>
              <a:t/>
            </a:r>
            <a:endParaRPr sz="1800">
              <a:latin typeface="Calibri"/>
              <a:ea typeface="Calibri"/>
              <a:cs typeface="Calibri"/>
              <a:sym typeface="Calibri"/>
            </a:endParaRPr>
          </a:p>
          <a:p>
            <a:pPr indent="-317500" lvl="0" marL="457200" rtl="0" algn="l">
              <a:lnSpc>
                <a:spcPct val="90000"/>
              </a:lnSpc>
              <a:spcBef>
                <a:spcPts val="1000"/>
              </a:spcBef>
              <a:spcAft>
                <a:spcPts val="0"/>
              </a:spcAft>
              <a:buClr>
                <a:srgbClr val="C00000"/>
              </a:buClr>
              <a:buSzPts val="1400"/>
              <a:buChar char="❏"/>
            </a:pPr>
            <a:r>
              <a:rPr lang="en-US" sz="1800">
                <a:latin typeface="Calibri"/>
                <a:ea typeface="Calibri"/>
                <a:cs typeface="Calibri"/>
                <a:sym typeface="Calibri"/>
              </a:rPr>
              <a:t>Determining the Channel of Contagion between industries.</a:t>
            </a:r>
            <a:endParaRPr sz="1800">
              <a:latin typeface="Calibri"/>
              <a:ea typeface="Calibri"/>
              <a:cs typeface="Calibri"/>
              <a:sym typeface="Calibri"/>
            </a:endParaRPr>
          </a:p>
          <a:p>
            <a:pPr indent="0" lvl="0" marL="457200" rtl="0" algn="l">
              <a:lnSpc>
                <a:spcPct val="90000"/>
              </a:lnSpc>
              <a:spcBef>
                <a:spcPts val="1000"/>
              </a:spcBef>
              <a:spcAft>
                <a:spcPts val="0"/>
              </a:spcAft>
              <a:buNone/>
            </a:pPr>
            <a:r>
              <a:t/>
            </a:r>
            <a:endParaRPr sz="1800">
              <a:latin typeface="Calibri"/>
              <a:ea typeface="Calibri"/>
              <a:cs typeface="Calibri"/>
              <a:sym typeface="Calibri"/>
            </a:endParaRPr>
          </a:p>
          <a:p>
            <a:pPr indent="-317500" lvl="0" marL="457200" rtl="0" algn="l">
              <a:lnSpc>
                <a:spcPct val="90000"/>
              </a:lnSpc>
              <a:spcBef>
                <a:spcPts val="1000"/>
              </a:spcBef>
              <a:spcAft>
                <a:spcPts val="0"/>
              </a:spcAft>
              <a:buClr>
                <a:srgbClr val="C00000"/>
              </a:buClr>
              <a:buSzPts val="1400"/>
              <a:buChar char="❏"/>
            </a:pPr>
            <a:r>
              <a:rPr lang="en-US" sz="1800">
                <a:latin typeface="Calibri"/>
                <a:ea typeface="Calibri"/>
                <a:cs typeface="Calibri"/>
                <a:sym typeface="Calibri"/>
              </a:rPr>
              <a:t>Dynamic Copula, Machine Learning methods and modelling using Stochastic Differential Equations can be explored.</a:t>
            </a:r>
            <a:endParaRPr sz="1800"/>
          </a:p>
          <a:p>
            <a:pPr indent="0" lvl="0" marL="457200" rtl="0" algn="l">
              <a:lnSpc>
                <a:spcPct val="90000"/>
              </a:lnSpc>
              <a:spcBef>
                <a:spcPts val="1000"/>
              </a:spcBef>
              <a:spcAft>
                <a:spcPts val="0"/>
              </a:spcAft>
              <a:buNone/>
            </a:pPr>
            <a:r>
              <a:t/>
            </a:r>
            <a:endParaRPr sz="1800">
              <a:latin typeface="Calibri"/>
              <a:ea typeface="Calibri"/>
              <a:cs typeface="Calibri"/>
              <a:sym typeface="Calibri"/>
            </a:endParaRPr>
          </a:p>
          <a:p>
            <a:pPr indent="0" lvl="0" marL="457200" rtl="0" algn="l">
              <a:lnSpc>
                <a:spcPct val="90000"/>
              </a:lnSpc>
              <a:spcBef>
                <a:spcPts val="1000"/>
              </a:spcBef>
              <a:spcAft>
                <a:spcPts val="0"/>
              </a:spcAft>
              <a:buNone/>
            </a:pPr>
            <a:r>
              <a:t/>
            </a:r>
            <a:endParaRPr/>
          </a:p>
        </p:txBody>
      </p:sp>
      <p:sp>
        <p:nvSpPr>
          <p:cNvPr id="383" name="Google Shape;383;g22d6b2a58da_1_28"/>
          <p:cNvSpPr txBox="1"/>
          <p:nvPr>
            <p:ph idx="12" type="sldNum"/>
          </p:nvPr>
        </p:nvSpPr>
        <p:spPr>
          <a:xfrm>
            <a:off x="6553200" y="476726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22cb8ed173d_0_7"/>
          <p:cNvSpPr txBox="1"/>
          <p:nvPr>
            <p:ph type="title"/>
          </p:nvPr>
        </p:nvSpPr>
        <p:spPr>
          <a:xfrm>
            <a:off x="457200" y="675085"/>
            <a:ext cx="8229600" cy="801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Group Members</a:t>
            </a:r>
            <a:endParaRPr/>
          </a:p>
        </p:txBody>
      </p:sp>
      <p:sp>
        <p:nvSpPr>
          <p:cNvPr id="170" name="Google Shape;170;g22cb8ed173d_0_7"/>
          <p:cNvSpPr txBox="1"/>
          <p:nvPr>
            <p:ph idx="12" type="sldNum"/>
          </p:nvPr>
        </p:nvSpPr>
        <p:spPr>
          <a:xfrm>
            <a:off x="6553200" y="476726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71" name="Google Shape;171;g22cb8ed173d_0_7"/>
          <p:cNvPicPr preferRelativeResize="0"/>
          <p:nvPr/>
        </p:nvPicPr>
        <p:blipFill>
          <a:blip r:embed="rId3">
            <a:alphaModFix/>
          </a:blip>
          <a:stretch>
            <a:fillRect/>
          </a:stretch>
        </p:blipFill>
        <p:spPr>
          <a:xfrm>
            <a:off x="986475" y="1596150"/>
            <a:ext cx="1393874" cy="1393874"/>
          </a:xfrm>
          <a:prstGeom prst="rect">
            <a:avLst/>
          </a:prstGeom>
          <a:noFill/>
          <a:ln>
            <a:noFill/>
          </a:ln>
        </p:spPr>
      </p:pic>
      <p:pic>
        <p:nvPicPr>
          <p:cNvPr id="172" name="Google Shape;172;g22cb8ed173d_0_7"/>
          <p:cNvPicPr preferRelativeResize="0"/>
          <p:nvPr/>
        </p:nvPicPr>
        <p:blipFill>
          <a:blip r:embed="rId4">
            <a:alphaModFix/>
          </a:blip>
          <a:stretch>
            <a:fillRect/>
          </a:stretch>
        </p:blipFill>
        <p:spPr>
          <a:xfrm>
            <a:off x="3640750" y="1596162"/>
            <a:ext cx="1389891" cy="1389891"/>
          </a:xfrm>
          <a:prstGeom prst="rect">
            <a:avLst/>
          </a:prstGeom>
          <a:noFill/>
          <a:ln>
            <a:noFill/>
          </a:ln>
        </p:spPr>
      </p:pic>
      <p:pic>
        <p:nvPicPr>
          <p:cNvPr id="173" name="Google Shape;173;g22cb8ed173d_0_7"/>
          <p:cNvPicPr preferRelativeResize="0"/>
          <p:nvPr/>
        </p:nvPicPr>
        <p:blipFill>
          <a:blip r:embed="rId5">
            <a:alphaModFix/>
          </a:blip>
          <a:stretch>
            <a:fillRect/>
          </a:stretch>
        </p:blipFill>
        <p:spPr>
          <a:xfrm>
            <a:off x="6444075" y="1534025"/>
            <a:ext cx="1393874" cy="1393874"/>
          </a:xfrm>
          <a:prstGeom prst="rect">
            <a:avLst/>
          </a:prstGeom>
          <a:noFill/>
          <a:ln>
            <a:noFill/>
          </a:ln>
        </p:spPr>
      </p:pic>
      <p:pic>
        <p:nvPicPr>
          <p:cNvPr id="174" name="Google Shape;174;g22cb8ed173d_0_7"/>
          <p:cNvPicPr preferRelativeResize="0"/>
          <p:nvPr/>
        </p:nvPicPr>
        <p:blipFill>
          <a:blip r:embed="rId6">
            <a:alphaModFix/>
          </a:blip>
          <a:stretch>
            <a:fillRect/>
          </a:stretch>
        </p:blipFill>
        <p:spPr>
          <a:xfrm>
            <a:off x="2457075" y="3390213"/>
            <a:ext cx="1389891" cy="1389891"/>
          </a:xfrm>
          <a:prstGeom prst="rect">
            <a:avLst/>
          </a:prstGeom>
          <a:noFill/>
          <a:ln>
            <a:noFill/>
          </a:ln>
        </p:spPr>
      </p:pic>
      <p:sp>
        <p:nvSpPr>
          <p:cNvPr id="175" name="Google Shape;175;g22cb8ed173d_0_7"/>
          <p:cNvSpPr txBox="1"/>
          <p:nvPr/>
        </p:nvSpPr>
        <p:spPr>
          <a:xfrm>
            <a:off x="928000" y="2986050"/>
            <a:ext cx="173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Niyati Srivastava</a:t>
            </a:r>
            <a:endParaRPr/>
          </a:p>
        </p:txBody>
      </p:sp>
      <p:sp>
        <p:nvSpPr>
          <p:cNvPr id="176" name="Google Shape;176;g22cb8ed173d_0_7"/>
          <p:cNvSpPr txBox="1"/>
          <p:nvPr/>
        </p:nvSpPr>
        <p:spPr>
          <a:xfrm>
            <a:off x="3640750" y="2986050"/>
            <a:ext cx="139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Nakul Haridas</a:t>
            </a:r>
            <a:endParaRPr/>
          </a:p>
        </p:txBody>
      </p:sp>
      <p:sp>
        <p:nvSpPr>
          <p:cNvPr id="177" name="Google Shape;177;g22cb8ed173d_0_7"/>
          <p:cNvSpPr txBox="1"/>
          <p:nvPr/>
        </p:nvSpPr>
        <p:spPr>
          <a:xfrm>
            <a:off x="6628150" y="2913247"/>
            <a:ext cx="162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Rohit Jain</a:t>
            </a:r>
            <a:endParaRPr/>
          </a:p>
        </p:txBody>
      </p:sp>
      <p:pic>
        <p:nvPicPr>
          <p:cNvPr id="178" name="Google Shape;178;g22cb8ed173d_0_7"/>
          <p:cNvPicPr preferRelativeResize="0"/>
          <p:nvPr/>
        </p:nvPicPr>
        <p:blipFill>
          <a:blip r:embed="rId7">
            <a:alphaModFix/>
          </a:blip>
          <a:stretch>
            <a:fillRect/>
          </a:stretch>
        </p:blipFill>
        <p:spPr>
          <a:xfrm>
            <a:off x="5163300" y="3386250"/>
            <a:ext cx="1389891" cy="1389891"/>
          </a:xfrm>
          <a:prstGeom prst="rect">
            <a:avLst/>
          </a:prstGeom>
          <a:noFill/>
          <a:ln>
            <a:noFill/>
          </a:ln>
        </p:spPr>
      </p:pic>
      <p:sp>
        <p:nvSpPr>
          <p:cNvPr id="179" name="Google Shape;179;g22cb8ed173d_0_7"/>
          <p:cNvSpPr txBox="1"/>
          <p:nvPr/>
        </p:nvSpPr>
        <p:spPr>
          <a:xfrm>
            <a:off x="2522475" y="4767275"/>
            <a:ext cx="12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Eby George</a:t>
            </a:r>
            <a:endParaRPr/>
          </a:p>
        </p:txBody>
      </p:sp>
      <p:sp>
        <p:nvSpPr>
          <p:cNvPr id="180" name="Google Shape;180;g22cb8ed173d_0_7"/>
          <p:cNvSpPr txBox="1"/>
          <p:nvPr/>
        </p:nvSpPr>
        <p:spPr>
          <a:xfrm>
            <a:off x="5190500" y="4802425"/>
            <a:ext cx="143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Parth Mahajan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22cb8ed173d_2_717"/>
          <p:cNvSpPr txBox="1"/>
          <p:nvPr>
            <p:ph type="title"/>
          </p:nvPr>
        </p:nvSpPr>
        <p:spPr>
          <a:xfrm>
            <a:off x="457200" y="518860"/>
            <a:ext cx="8229600" cy="801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000"/>
              <a:t>Project Objective</a:t>
            </a:r>
            <a:endParaRPr sz="3000"/>
          </a:p>
        </p:txBody>
      </p:sp>
      <p:sp>
        <p:nvSpPr>
          <p:cNvPr id="187" name="Google Shape;187;g22cb8ed173d_2_717"/>
          <p:cNvSpPr txBox="1"/>
          <p:nvPr>
            <p:ph idx="1" type="body"/>
          </p:nvPr>
        </p:nvSpPr>
        <p:spPr>
          <a:xfrm>
            <a:off x="457200" y="1614288"/>
            <a:ext cx="8229600" cy="2980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a:p>
            <a:pPr indent="-317500" lvl="0" marL="457200" rtl="0" algn="l">
              <a:lnSpc>
                <a:spcPct val="150000"/>
              </a:lnSpc>
              <a:spcBef>
                <a:spcPts val="360"/>
              </a:spcBef>
              <a:spcAft>
                <a:spcPts val="0"/>
              </a:spcAft>
              <a:buClr>
                <a:srgbClr val="C00000"/>
              </a:buClr>
              <a:buSzPts val="1400"/>
              <a:buChar char="❏"/>
            </a:pPr>
            <a:r>
              <a:rPr lang="en-US" sz="2000"/>
              <a:t>Analysing Impact of major US disasters</a:t>
            </a:r>
            <a:endParaRPr sz="2000"/>
          </a:p>
          <a:p>
            <a:pPr indent="-317500" lvl="0" marL="457200" rtl="0" algn="l">
              <a:lnSpc>
                <a:spcPct val="150000"/>
              </a:lnSpc>
              <a:spcBef>
                <a:spcPts val="0"/>
              </a:spcBef>
              <a:spcAft>
                <a:spcPts val="0"/>
              </a:spcAft>
              <a:buClr>
                <a:srgbClr val="C00000"/>
              </a:buClr>
              <a:buSzPts val="1400"/>
              <a:buChar char="❏"/>
            </a:pPr>
            <a:r>
              <a:rPr lang="en-US" sz="2000"/>
              <a:t>Identifying channels of Contagion</a:t>
            </a:r>
            <a:endParaRPr sz="2000"/>
          </a:p>
          <a:p>
            <a:pPr indent="-317500" lvl="0" marL="457200" rtl="0" algn="l">
              <a:lnSpc>
                <a:spcPct val="150000"/>
              </a:lnSpc>
              <a:spcBef>
                <a:spcPts val="0"/>
              </a:spcBef>
              <a:spcAft>
                <a:spcPts val="0"/>
              </a:spcAft>
              <a:buClr>
                <a:srgbClr val="C00000"/>
              </a:buClr>
              <a:buSzPts val="1400"/>
              <a:buChar char="❏"/>
            </a:pPr>
            <a:r>
              <a:rPr lang="en-US" sz="2000"/>
              <a:t>Q</a:t>
            </a:r>
            <a:r>
              <a:rPr lang="en-US" sz="2000"/>
              <a:t>uantify</a:t>
            </a:r>
            <a:r>
              <a:rPr lang="en-US" sz="2000"/>
              <a:t> the degree of impact via </a:t>
            </a:r>
            <a:r>
              <a:rPr lang="en-US" sz="2000"/>
              <a:t>systemic</a:t>
            </a:r>
            <a:r>
              <a:rPr lang="en-US" sz="2000"/>
              <a:t> risk</a:t>
            </a:r>
            <a:endParaRPr sz="2000"/>
          </a:p>
          <a:p>
            <a:pPr indent="-317500" lvl="0" marL="457200" rtl="0" algn="l">
              <a:spcBef>
                <a:spcPts val="0"/>
              </a:spcBef>
              <a:spcAft>
                <a:spcPts val="0"/>
              </a:spcAft>
              <a:buClr>
                <a:srgbClr val="C00000"/>
              </a:buClr>
              <a:buSzPts val="1400"/>
              <a:buChar char="❏"/>
            </a:pPr>
            <a:r>
              <a:rPr lang="en-US" sz="2000"/>
              <a:t>Using results to find ideal areas of investments</a:t>
            </a:r>
            <a:endParaRPr sz="2000"/>
          </a:p>
        </p:txBody>
      </p:sp>
      <p:sp>
        <p:nvSpPr>
          <p:cNvPr id="188" name="Google Shape;188;g22cb8ed173d_2_717"/>
          <p:cNvSpPr txBox="1"/>
          <p:nvPr>
            <p:ph idx="12" type="sldNum"/>
          </p:nvPr>
        </p:nvSpPr>
        <p:spPr>
          <a:xfrm>
            <a:off x="6553200" y="476726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22bf8197c62_0_0"/>
          <p:cNvSpPr txBox="1"/>
          <p:nvPr>
            <p:ph idx="12" type="sldNum"/>
          </p:nvPr>
        </p:nvSpPr>
        <p:spPr>
          <a:xfrm>
            <a:off x="6629400" y="438626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95" name="Google Shape;195;g22bf8197c62_0_0"/>
          <p:cNvSpPr/>
          <p:nvPr/>
        </p:nvSpPr>
        <p:spPr>
          <a:xfrm>
            <a:off x="3726743" y="1069850"/>
            <a:ext cx="1538100" cy="442500"/>
          </a:xfrm>
          <a:prstGeom prst="round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rgbClr val="FFFFFF"/>
                </a:solidFill>
                <a:latin typeface="Roboto"/>
                <a:ea typeface="Roboto"/>
                <a:cs typeface="Roboto"/>
                <a:sym typeface="Roboto"/>
              </a:rPr>
              <a:t>Disaster Events</a:t>
            </a:r>
            <a:endParaRPr b="1" sz="1500">
              <a:solidFill>
                <a:srgbClr val="FFFFFF"/>
              </a:solidFill>
            </a:endParaRPr>
          </a:p>
        </p:txBody>
      </p:sp>
      <p:sp>
        <p:nvSpPr>
          <p:cNvPr id="196" name="Google Shape;196;g22bf8197c62_0_0"/>
          <p:cNvSpPr/>
          <p:nvPr/>
        </p:nvSpPr>
        <p:spPr>
          <a:xfrm>
            <a:off x="5649450" y="1969550"/>
            <a:ext cx="1538100" cy="442500"/>
          </a:xfrm>
          <a:prstGeom prst="roundRect">
            <a:avLst>
              <a:gd fmla="val 50000"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rgbClr val="FFFFFF"/>
                </a:solidFill>
                <a:latin typeface="Roboto"/>
                <a:ea typeface="Roboto"/>
                <a:cs typeface="Roboto"/>
                <a:sym typeface="Roboto"/>
              </a:rPr>
              <a:t>Economic and other Disasters</a:t>
            </a:r>
            <a:endParaRPr b="1" sz="1500">
              <a:solidFill>
                <a:srgbClr val="FFFFFF"/>
              </a:solidFill>
            </a:endParaRPr>
          </a:p>
        </p:txBody>
      </p:sp>
      <p:sp>
        <p:nvSpPr>
          <p:cNvPr id="197" name="Google Shape;197;g22bf8197c62_0_0"/>
          <p:cNvSpPr/>
          <p:nvPr/>
        </p:nvSpPr>
        <p:spPr>
          <a:xfrm>
            <a:off x="2133122" y="1969501"/>
            <a:ext cx="1538100" cy="442500"/>
          </a:xfrm>
          <a:prstGeom prst="roundRect">
            <a:avLst>
              <a:gd fmla="val 50000"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rgbClr val="FFFFFF"/>
                </a:solidFill>
                <a:latin typeface="Roboto"/>
                <a:ea typeface="Roboto"/>
                <a:cs typeface="Roboto"/>
                <a:sym typeface="Roboto"/>
              </a:rPr>
              <a:t>Natural</a:t>
            </a:r>
            <a:r>
              <a:rPr b="1" lang="en-US" sz="1100">
                <a:solidFill>
                  <a:srgbClr val="FFFFFF"/>
                </a:solidFill>
                <a:latin typeface="Roboto"/>
                <a:ea typeface="Roboto"/>
                <a:cs typeface="Roboto"/>
                <a:sym typeface="Roboto"/>
              </a:rPr>
              <a:t> Disasters</a:t>
            </a:r>
            <a:endParaRPr b="1" sz="1500">
              <a:solidFill>
                <a:srgbClr val="FFFFFF"/>
              </a:solidFill>
            </a:endParaRPr>
          </a:p>
        </p:txBody>
      </p:sp>
      <p:sp>
        <p:nvSpPr>
          <p:cNvPr id="198" name="Google Shape;198;g22bf8197c62_0_0"/>
          <p:cNvSpPr/>
          <p:nvPr/>
        </p:nvSpPr>
        <p:spPr>
          <a:xfrm>
            <a:off x="1873200" y="2869250"/>
            <a:ext cx="1299600" cy="702900"/>
          </a:xfrm>
          <a:prstGeom prst="roundRect">
            <a:avLst>
              <a:gd fmla="val 50000"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1000">
                <a:solidFill>
                  <a:srgbClr val="FFFFFF"/>
                </a:solidFill>
                <a:latin typeface="Roboto"/>
                <a:ea typeface="Roboto"/>
                <a:cs typeface="Roboto"/>
                <a:sym typeface="Roboto"/>
              </a:rPr>
              <a:t>California Wildfires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b="1" lang="en-US" sz="1000">
                <a:solidFill>
                  <a:srgbClr val="FFFFFF"/>
                </a:solidFill>
                <a:latin typeface="Roboto"/>
                <a:ea typeface="Roboto"/>
                <a:cs typeface="Roboto"/>
                <a:sym typeface="Roboto"/>
              </a:rPr>
              <a:t>($148B)</a:t>
            </a:r>
            <a:endParaRPr b="1" sz="1000">
              <a:solidFill>
                <a:srgbClr val="FFFFFF"/>
              </a:solidFill>
              <a:latin typeface="Roboto"/>
              <a:ea typeface="Roboto"/>
              <a:cs typeface="Roboto"/>
              <a:sym typeface="Roboto"/>
            </a:endParaRPr>
          </a:p>
        </p:txBody>
      </p:sp>
      <p:sp>
        <p:nvSpPr>
          <p:cNvPr id="199" name="Google Shape;199;g22bf8197c62_0_0"/>
          <p:cNvSpPr/>
          <p:nvPr/>
        </p:nvSpPr>
        <p:spPr>
          <a:xfrm>
            <a:off x="3411300" y="2869250"/>
            <a:ext cx="1175100" cy="702900"/>
          </a:xfrm>
          <a:prstGeom prst="roundRect">
            <a:avLst>
              <a:gd fmla="val 50000"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1000">
                <a:solidFill>
                  <a:srgbClr val="FFFFFF"/>
                </a:solidFill>
                <a:latin typeface="Roboto"/>
                <a:ea typeface="Roboto"/>
                <a:cs typeface="Roboto"/>
                <a:sym typeface="Roboto"/>
              </a:rPr>
              <a:t>Hurricane</a:t>
            </a:r>
            <a:r>
              <a:rPr b="1" lang="en-US" sz="1000">
                <a:solidFill>
                  <a:srgbClr val="FFFFFF"/>
                </a:solidFill>
                <a:latin typeface="Roboto"/>
                <a:ea typeface="Roboto"/>
                <a:cs typeface="Roboto"/>
                <a:sym typeface="Roboto"/>
              </a:rPr>
              <a:t> </a:t>
            </a:r>
            <a:r>
              <a:rPr b="1" lang="en-US" sz="1000">
                <a:solidFill>
                  <a:srgbClr val="FFFFFF"/>
                </a:solidFill>
                <a:latin typeface="Roboto"/>
                <a:ea typeface="Roboto"/>
                <a:cs typeface="Roboto"/>
                <a:sym typeface="Roboto"/>
              </a:rPr>
              <a:t>Katrina</a:t>
            </a:r>
            <a:endParaRPr b="1" sz="1000">
              <a:solidFill>
                <a:srgbClr val="FFFFFF"/>
              </a:solidFill>
              <a:latin typeface="Roboto"/>
              <a:ea typeface="Roboto"/>
              <a:cs typeface="Roboto"/>
              <a:sym typeface="Roboto"/>
            </a:endParaRPr>
          </a:p>
          <a:p>
            <a:pPr indent="0" lvl="0" marL="0" marR="0" rtl="0" algn="ctr">
              <a:lnSpc>
                <a:spcPct val="100000"/>
              </a:lnSpc>
              <a:spcBef>
                <a:spcPts val="0"/>
              </a:spcBef>
              <a:spcAft>
                <a:spcPts val="0"/>
              </a:spcAft>
              <a:buNone/>
            </a:pPr>
            <a:r>
              <a:rPr b="1" lang="en-US" sz="1000">
                <a:solidFill>
                  <a:srgbClr val="FFFFFF"/>
                </a:solidFill>
                <a:latin typeface="Roboto"/>
                <a:ea typeface="Roboto"/>
                <a:cs typeface="Roboto"/>
                <a:sym typeface="Roboto"/>
              </a:rPr>
              <a:t>($125B)</a:t>
            </a:r>
            <a:endParaRPr b="1" sz="1000">
              <a:solidFill>
                <a:srgbClr val="FFFFFF"/>
              </a:solidFill>
              <a:latin typeface="Roboto"/>
              <a:ea typeface="Roboto"/>
              <a:cs typeface="Roboto"/>
              <a:sym typeface="Roboto"/>
            </a:endParaRPr>
          </a:p>
        </p:txBody>
      </p:sp>
      <p:sp>
        <p:nvSpPr>
          <p:cNvPr id="200" name="Google Shape;200;g22bf8197c62_0_0"/>
          <p:cNvSpPr/>
          <p:nvPr/>
        </p:nvSpPr>
        <p:spPr>
          <a:xfrm>
            <a:off x="5107125" y="2869250"/>
            <a:ext cx="1096800" cy="702900"/>
          </a:xfrm>
          <a:prstGeom prst="roundRect">
            <a:avLst>
              <a:gd fmla="val 50000" name="adj"/>
            </a:avLst>
          </a:prstGeom>
          <a:solidFill>
            <a:srgbClr val="1D7E7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FFFFFF"/>
                </a:solidFill>
                <a:latin typeface="Roboto"/>
                <a:ea typeface="Roboto"/>
                <a:cs typeface="Roboto"/>
                <a:sym typeface="Roboto"/>
              </a:rPr>
              <a:t>Covid-19</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b="1" lang="en-US" sz="1000">
                <a:solidFill>
                  <a:srgbClr val="FFFFFF"/>
                </a:solidFill>
                <a:latin typeface="Roboto"/>
                <a:ea typeface="Roboto"/>
                <a:cs typeface="Roboto"/>
                <a:sym typeface="Roboto"/>
              </a:rPr>
              <a:t>(&gt;$15T )</a:t>
            </a:r>
            <a:endParaRPr b="1" sz="1000">
              <a:solidFill>
                <a:srgbClr val="FFFFFF"/>
              </a:solidFill>
              <a:latin typeface="Roboto"/>
              <a:ea typeface="Roboto"/>
              <a:cs typeface="Roboto"/>
              <a:sym typeface="Roboto"/>
            </a:endParaRPr>
          </a:p>
        </p:txBody>
      </p:sp>
      <p:sp>
        <p:nvSpPr>
          <p:cNvPr id="201" name="Google Shape;201;g22bf8197c62_0_0"/>
          <p:cNvSpPr/>
          <p:nvPr/>
        </p:nvSpPr>
        <p:spPr>
          <a:xfrm>
            <a:off x="7068325" y="2869250"/>
            <a:ext cx="1205100" cy="702900"/>
          </a:xfrm>
          <a:prstGeom prst="roundRect">
            <a:avLst>
              <a:gd fmla="val 50000" name="adj"/>
            </a:avLst>
          </a:prstGeom>
          <a:solidFill>
            <a:srgbClr val="1D7E7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1000">
                <a:solidFill>
                  <a:srgbClr val="FFFFFF"/>
                </a:solidFill>
                <a:latin typeface="Roboto"/>
                <a:ea typeface="Roboto"/>
                <a:cs typeface="Roboto"/>
                <a:sym typeface="Roboto"/>
              </a:rPr>
              <a:t>1973 Oil Crisis</a:t>
            </a:r>
            <a:endParaRPr b="1" sz="1000">
              <a:solidFill>
                <a:srgbClr val="FFFFFF"/>
              </a:solidFill>
              <a:latin typeface="Roboto"/>
              <a:ea typeface="Roboto"/>
              <a:cs typeface="Roboto"/>
              <a:sym typeface="Roboto"/>
            </a:endParaRPr>
          </a:p>
          <a:p>
            <a:pPr indent="0" lvl="0" marL="0" marR="0" rtl="0" algn="ctr">
              <a:lnSpc>
                <a:spcPct val="100000"/>
              </a:lnSpc>
              <a:spcBef>
                <a:spcPts val="0"/>
              </a:spcBef>
              <a:spcAft>
                <a:spcPts val="0"/>
              </a:spcAft>
              <a:buNone/>
            </a:pPr>
            <a:r>
              <a:rPr b="1" lang="en-US" sz="1000">
                <a:solidFill>
                  <a:srgbClr val="FFFFFF"/>
                </a:solidFill>
                <a:latin typeface="Roboto"/>
                <a:ea typeface="Roboto"/>
                <a:cs typeface="Roboto"/>
                <a:sym typeface="Roboto"/>
              </a:rPr>
              <a:t>($105B)</a:t>
            </a:r>
            <a:endParaRPr b="1" sz="1000">
              <a:solidFill>
                <a:srgbClr val="FFFFFF"/>
              </a:solidFill>
              <a:latin typeface="Roboto"/>
              <a:ea typeface="Roboto"/>
              <a:cs typeface="Roboto"/>
              <a:sym typeface="Roboto"/>
            </a:endParaRPr>
          </a:p>
        </p:txBody>
      </p:sp>
      <p:cxnSp>
        <p:nvCxnSpPr>
          <p:cNvPr id="202" name="Google Shape;202;g22bf8197c62_0_0"/>
          <p:cNvCxnSpPr>
            <a:stCxn id="195" idx="2"/>
            <a:endCxn id="196" idx="0"/>
          </p:cNvCxnSpPr>
          <p:nvPr/>
        </p:nvCxnSpPr>
        <p:spPr>
          <a:xfrm flipH="1" rot="-5400000">
            <a:off x="5228543" y="779600"/>
            <a:ext cx="457200" cy="19227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03" name="Google Shape;203;g22bf8197c62_0_0"/>
          <p:cNvCxnSpPr>
            <a:stCxn id="197" idx="0"/>
            <a:endCxn id="195" idx="2"/>
          </p:cNvCxnSpPr>
          <p:nvPr/>
        </p:nvCxnSpPr>
        <p:spPr>
          <a:xfrm rot="-5400000">
            <a:off x="3470372" y="944101"/>
            <a:ext cx="457200" cy="15936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204" name="Google Shape;204;g22bf8197c62_0_0"/>
          <p:cNvCxnSpPr>
            <a:stCxn id="197" idx="2"/>
            <a:endCxn id="199" idx="0"/>
          </p:cNvCxnSpPr>
          <p:nvPr/>
        </p:nvCxnSpPr>
        <p:spPr>
          <a:xfrm flipH="1" rot="-5400000">
            <a:off x="3221972" y="2092201"/>
            <a:ext cx="457200" cy="1096800"/>
          </a:xfrm>
          <a:prstGeom prst="bentConnector3">
            <a:avLst>
              <a:gd fmla="val 50005" name="adj1"/>
            </a:avLst>
          </a:prstGeom>
          <a:noFill/>
          <a:ln cap="flat" cmpd="sng" w="9525">
            <a:solidFill>
              <a:srgbClr val="C2C2C2"/>
            </a:solidFill>
            <a:prstDash val="solid"/>
            <a:round/>
            <a:headEnd len="sm" w="sm" type="none"/>
            <a:tailEnd len="sm" w="sm" type="none"/>
          </a:ln>
        </p:spPr>
      </p:cxnSp>
      <p:cxnSp>
        <p:nvCxnSpPr>
          <p:cNvPr id="205" name="Google Shape;205;g22bf8197c62_0_0"/>
          <p:cNvCxnSpPr>
            <a:stCxn id="198" idx="0"/>
            <a:endCxn id="197" idx="2"/>
          </p:cNvCxnSpPr>
          <p:nvPr/>
        </p:nvCxnSpPr>
        <p:spPr>
          <a:xfrm rot="-5400000">
            <a:off x="2484000" y="2451050"/>
            <a:ext cx="457200" cy="379200"/>
          </a:xfrm>
          <a:prstGeom prst="bentConnector3">
            <a:avLst>
              <a:gd fmla="val 50005" name="adj1"/>
            </a:avLst>
          </a:prstGeom>
          <a:noFill/>
          <a:ln cap="flat" cmpd="sng" w="9525">
            <a:solidFill>
              <a:srgbClr val="C2C2C2"/>
            </a:solidFill>
            <a:prstDash val="solid"/>
            <a:round/>
            <a:headEnd len="sm" w="sm" type="none"/>
            <a:tailEnd len="sm" w="sm" type="none"/>
          </a:ln>
        </p:spPr>
      </p:cxnSp>
      <p:cxnSp>
        <p:nvCxnSpPr>
          <p:cNvPr id="206" name="Google Shape;206;g22bf8197c62_0_0"/>
          <p:cNvCxnSpPr>
            <a:stCxn id="196" idx="2"/>
            <a:endCxn id="201" idx="0"/>
          </p:cNvCxnSpPr>
          <p:nvPr/>
        </p:nvCxnSpPr>
        <p:spPr>
          <a:xfrm flipH="1" rot="-5400000">
            <a:off x="6816150" y="2014400"/>
            <a:ext cx="457200" cy="12525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07" name="Google Shape;207;g22bf8197c62_0_0"/>
          <p:cNvCxnSpPr>
            <a:stCxn id="200" idx="0"/>
            <a:endCxn id="196" idx="2"/>
          </p:cNvCxnSpPr>
          <p:nvPr/>
        </p:nvCxnSpPr>
        <p:spPr>
          <a:xfrm rot="-5400000">
            <a:off x="5808375" y="2259200"/>
            <a:ext cx="457200" cy="7629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208" name="Google Shape;208;g22bf8197c62_0_0"/>
          <p:cNvSpPr/>
          <p:nvPr/>
        </p:nvSpPr>
        <p:spPr>
          <a:xfrm>
            <a:off x="349200" y="2869250"/>
            <a:ext cx="1371600" cy="702900"/>
          </a:xfrm>
          <a:prstGeom prst="roundRect">
            <a:avLst>
              <a:gd fmla="val 50000"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FFFFFF"/>
                </a:solidFill>
                <a:latin typeface="Roboto"/>
                <a:ea typeface="Roboto"/>
                <a:cs typeface="Roboto"/>
                <a:sym typeface="Roboto"/>
              </a:rPr>
              <a:t>2016 Floods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b="1" lang="en-US" sz="1000">
                <a:solidFill>
                  <a:srgbClr val="FFFFFF"/>
                </a:solidFill>
                <a:latin typeface="Roboto"/>
                <a:ea typeface="Roboto"/>
                <a:cs typeface="Roboto"/>
                <a:sym typeface="Roboto"/>
              </a:rPr>
              <a:t>($71B)</a:t>
            </a:r>
            <a:endParaRPr b="1" sz="1000">
              <a:solidFill>
                <a:srgbClr val="FFFFFF"/>
              </a:solidFill>
              <a:latin typeface="Roboto"/>
              <a:ea typeface="Roboto"/>
              <a:cs typeface="Roboto"/>
              <a:sym typeface="Roboto"/>
            </a:endParaRPr>
          </a:p>
        </p:txBody>
      </p:sp>
      <p:cxnSp>
        <p:nvCxnSpPr>
          <p:cNvPr id="209" name="Google Shape;209;g22bf8197c62_0_0"/>
          <p:cNvCxnSpPr/>
          <p:nvPr/>
        </p:nvCxnSpPr>
        <p:spPr>
          <a:xfrm rot="-5400000">
            <a:off x="1840075" y="1817700"/>
            <a:ext cx="457200" cy="1645800"/>
          </a:xfrm>
          <a:prstGeom prst="bentConnector3">
            <a:avLst>
              <a:gd fmla="val 50000" name="adj1"/>
            </a:avLst>
          </a:prstGeom>
          <a:noFill/>
          <a:ln cap="flat" cmpd="sng" w="9525">
            <a:solidFill>
              <a:srgbClr val="C2C2C2"/>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22d6cffda53_0_126"/>
          <p:cNvSpPr txBox="1"/>
          <p:nvPr>
            <p:ph type="title"/>
          </p:nvPr>
        </p:nvSpPr>
        <p:spPr>
          <a:xfrm>
            <a:off x="457200" y="252302"/>
            <a:ext cx="8229600" cy="8013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000"/>
              <a:t> Impact of Disaster Events</a:t>
            </a:r>
            <a:endParaRPr sz="3000"/>
          </a:p>
        </p:txBody>
      </p:sp>
      <p:sp>
        <p:nvSpPr>
          <p:cNvPr id="215" name="Google Shape;215;g22d6cffda53_0_126"/>
          <p:cNvSpPr txBox="1"/>
          <p:nvPr>
            <p:ph idx="1" type="body"/>
          </p:nvPr>
        </p:nvSpPr>
        <p:spPr>
          <a:xfrm>
            <a:off x="457199" y="1003958"/>
            <a:ext cx="4907700" cy="27837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C00000"/>
              </a:buClr>
              <a:buSzPts val="1800"/>
              <a:buFont typeface="Noto Sans Symbols"/>
              <a:buChar char="❑"/>
            </a:pPr>
            <a:r>
              <a:rPr lang="en-US" sz="1800"/>
              <a:t>Capital Market Impact</a:t>
            </a:r>
            <a:endParaRPr/>
          </a:p>
          <a:p>
            <a:pPr indent="-285750" lvl="1" marL="742950" rtl="0" algn="l">
              <a:spcBef>
                <a:spcPts val="360"/>
              </a:spcBef>
              <a:spcAft>
                <a:spcPts val="0"/>
              </a:spcAft>
              <a:buClr>
                <a:srgbClr val="C00000"/>
              </a:buClr>
              <a:buSzPts val="1800"/>
              <a:buFont typeface="Noto Sans Symbols"/>
              <a:buChar char="❑"/>
            </a:pPr>
            <a:r>
              <a:rPr lang="en-US" sz="1800"/>
              <a:t>Stock Index Disruptions</a:t>
            </a:r>
            <a:endParaRPr/>
          </a:p>
          <a:p>
            <a:pPr indent="-228600" lvl="0" marL="3429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rgbClr val="C00000"/>
              </a:buClr>
              <a:buSzPts val="1800"/>
              <a:buFont typeface="Noto Sans Symbols"/>
              <a:buChar char="❑"/>
            </a:pPr>
            <a:r>
              <a:rPr lang="en-US" sz="1800"/>
              <a:t>Functioning of Industries</a:t>
            </a:r>
            <a:endParaRPr/>
          </a:p>
          <a:p>
            <a:pPr indent="-285750" lvl="1" marL="742950" rtl="0" algn="l">
              <a:spcBef>
                <a:spcPts val="360"/>
              </a:spcBef>
              <a:spcAft>
                <a:spcPts val="0"/>
              </a:spcAft>
              <a:buClr>
                <a:srgbClr val="C00000"/>
              </a:buClr>
              <a:buSzPts val="1800"/>
              <a:buFont typeface="Noto Sans Symbols"/>
              <a:buChar char="❑"/>
            </a:pPr>
            <a:r>
              <a:rPr lang="en-US" sz="1800"/>
              <a:t>Spillover Contagion among sectors</a:t>
            </a:r>
            <a:endParaRPr/>
          </a:p>
          <a:p>
            <a:pPr indent="-285750" lvl="1" marL="742950" rtl="0" algn="l">
              <a:spcBef>
                <a:spcPts val="360"/>
              </a:spcBef>
              <a:spcAft>
                <a:spcPts val="0"/>
              </a:spcAft>
              <a:buClr>
                <a:srgbClr val="C00000"/>
              </a:buClr>
              <a:buSzPts val="1800"/>
              <a:buFont typeface="Noto Sans Symbols"/>
              <a:buChar char="❑"/>
            </a:pPr>
            <a:r>
              <a:rPr lang="en-US" sz="1800"/>
              <a:t>Supply Chain Disruptions</a:t>
            </a:r>
            <a:endParaRPr/>
          </a:p>
          <a:p>
            <a:pPr indent="-285750" lvl="1" marL="742950" rtl="0" algn="l">
              <a:spcBef>
                <a:spcPts val="360"/>
              </a:spcBef>
              <a:spcAft>
                <a:spcPts val="0"/>
              </a:spcAft>
              <a:buClr>
                <a:srgbClr val="C00000"/>
              </a:buClr>
              <a:buSzPts val="1800"/>
              <a:buFont typeface="Noto Sans Symbols"/>
              <a:buChar char="❑"/>
            </a:pPr>
            <a:r>
              <a:rPr lang="en-US" sz="1800"/>
              <a:t>Workforce disruptions</a:t>
            </a:r>
            <a:endParaRPr/>
          </a:p>
          <a:p>
            <a:pPr indent="-228600" lvl="0" marL="3429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rgbClr val="C00000"/>
              </a:buClr>
              <a:buSzPts val="1800"/>
              <a:buFont typeface="Noto Sans Symbols"/>
              <a:buChar char="❑"/>
            </a:pPr>
            <a:r>
              <a:rPr lang="en-US" sz="1800"/>
              <a:t>Human Capital </a:t>
            </a:r>
            <a:endParaRPr/>
          </a:p>
          <a:p>
            <a:pPr indent="-285750" lvl="1" marL="742950" rtl="0" algn="l">
              <a:spcBef>
                <a:spcPts val="360"/>
              </a:spcBef>
              <a:spcAft>
                <a:spcPts val="0"/>
              </a:spcAft>
              <a:buClr>
                <a:srgbClr val="C00000"/>
              </a:buClr>
              <a:buSzPts val="1800"/>
              <a:buFont typeface="Noto Sans Symbols"/>
              <a:buChar char="❑"/>
            </a:pPr>
            <a:r>
              <a:rPr lang="en-US" sz="1800"/>
              <a:t>Loss of Lives</a:t>
            </a:r>
            <a:endParaRPr/>
          </a:p>
          <a:p>
            <a:pPr indent="-285750" lvl="1" marL="742950" rtl="0" algn="l">
              <a:spcBef>
                <a:spcPts val="360"/>
              </a:spcBef>
              <a:spcAft>
                <a:spcPts val="0"/>
              </a:spcAft>
              <a:buClr>
                <a:srgbClr val="C00000"/>
              </a:buClr>
              <a:buSzPts val="1800"/>
              <a:buFont typeface="Noto Sans Symbols"/>
              <a:buChar char="❑"/>
            </a:pPr>
            <a:r>
              <a:rPr lang="en-US" sz="1800"/>
              <a:t>Inequities among population</a:t>
            </a:r>
            <a:endParaRPr/>
          </a:p>
          <a:p>
            <a:pPr indent="-171450" lvl="1" marL="742950" rtl="0" algn="l">
              <a:spcBef>
                <a:spcPts val="360"/>
              </a:spcBef>
              <a:spcAft>
                <a:spcPts val="0"/>
              </a:spcAft>
              <a:buClr>
                <a:schemeClr val="dk1"/>
              </a:buClr>
              <a:buSzPts val="1800"/>
              <a:buNone/>
            </a:pPr>
            <a:r>
              <a:t/>
            </a:r>
            <a:endParaRPr sz="1800"/>
          </a:p>
          <a:p>
            <a:pPr indent="-171450" lvl="1" marL="742950" rtl="0" algn="l">
              <a:spcBef>
                <a:spcPts val="360"/>
              </a:spcBef>
              <a:spcAft>
                <a:spcPts val="0"/>
              </a:spcAft>
              <a:buClr>
                <a:schemeClr val="dk1"/>
              </a:buClr>
              <a:buSzPts val="1800"/>
              <a:buNone/>
            </a:pPr>
            <a:r>
              <a:t/>
            </a:r>
            <a:endParaRPr sz="1800"/>
          </a:p>
        </p:txBody>
      </p:sp>
      <p:sp>
        <p:nvSpPr>
          <p:cNvPr id="216" name="Google Shape;216;g22d6cffda53_0_126"/>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Economic Damage From California Fires Spreads Further Than Blazes - WSJ" id="217" name="Google Shape;217;g22d6cffda53_0_126"/>
          <p:cNvPicPr preferRelativeResize="0"/>
          <p:nvPr/>
        </p:nvPicPr>
        <p:blipFill rotWithShape="1">
          <a:blip r:embed="rId3">
            <a:alphaModFix/>
          </a:blip>
          <a:srcRect b="24377" l="0" r="0" t="29497"/>
          <a:stretch/>
        </p:blipFill>
        <p:spPr>
          <a:xfrm>
            <a:off x="5295855" y="1805248"/>
            <a:ext cx="3192152" cy="2272928"/>
          </a:xfrm>
          <a:prstGeom prst="rect">
            <a:avLst/>
          </a:prstGeom>
          <a:noFill/>
          <a:ln cap="flat" cmpd="sng" w="9525">
            <a:solidFill>
              <a:schemeClr val="dk1"/>
            </a:solidFill>
            <a:prstDash val="solid"/>
            <a:round/>
            <a:headEnd len="sm" w="sm" type="none"/>
            <a:tailEnd len="sm" w="sm" type="none"/>
          </a:ln>
        </p:spPr>
      </p:pic>
      <p:sp>
        <p:nvSpPr>
          <p:cNvPr id="218" name="Google Shape;218;g22d6cffda53_0_126"/>
          <p:cNvSpPr txBox="1"/>
          <p:nvPr/>
        </p:nvSpPr>
        <p:spPr>
          <a:xfrm>
            <a:off x="129473" y="4904186"/>
            <a:ext cx="42483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800" u="none" cap="none" strike="noStrike">
                <a:solidFill>
                  <a:schemeClr val="dk1"/>
                </a:solidFill>
                <a:latin typeface="Calibri"/>
                <a:ea typeface="Calibri"/>
                <a:cs typeface="Calibri"/>
                <a:sym typeface="Calibri"/>
              </a:rPr>
              <a:t>*</a:t>
            </a:r>
            <a:r>
              <a:rPr b="0" i="0" lang="en-US" sz="500" u="none" cap="none" strike="noStrike">
                <a:solidFill>
                  <a:schemeClr val="dk1"/>
                </a:solidFill>
                <a:latin typeface="Calibri"/>
                <a:ea typeface="Calibri"/>
                <a:cs typeface="Calibri"/>
                <a:sym typeface="Calibri"/>
              </a:rPr>
              <a:t>Snippets from Wall Street Journal and National Centers for Environmental Information</a:t>
            </a:r>
            <a:endParaRPr/>
          </a:p>
        </p:txBody>
      </p:sp>
      <p:sp>
        <p:nvSpPr>
          <p:cNvPr id="219" name="Google Shape;219;g22d6cffda53_0_126"/>
          <p:cNvSpPr txBox="1"/>
          <p:nvPr/>
        </p:nvSpPr>
        <p:spPr>
          <a:xfrm>
            <a:off x="5344407" y="1149556"/>
            <a:ext cx="3030900" cy="5850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Property Damage of Disasters as a % of GDP</a:t>
            </a:r>
            <a:endParaRPr/>
          </a:p>
        </p:txBody>
      </p:sp>
      <p:sp>
        <p:nvSpPr>
          <p:cNvPr id="220" name="Google Shape;220;g22d6cffda53_0_126"/>
          <p:cNvSpPr/>
          <p:nvPr/>
        </p:nvSpPr>
        <p:spPr>
          <a:xfrm>
            <a:off x="5029200" y="1745731"/>
            <a:ext cx="3657600" cy="597300"/>
          </a:xfrm>
          <a:prstGeom prst="ellipse">
            <a:avLst/>
          </a:prstGeom>
          <a:noFill/>
          <a:ln cap="flat" cmpd="sng" w="9525">
            <a:solidFill>
              <a:srgbClr val="C00000"/>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2d6cffda53_0_136"/>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Billion-Dollar Weather and Climate Disasters | National Centers for  Environmental Information (NCEI)" id="226" name="Google Shape;226;g22d6cffda53_0_136"/>
          <p:cNvPicPr preferRelativeResize="0"/>
          <p:nvPr/>
        </p:nvPicPr>
        <p:blipFill rotWithShape="1">
          <a:blip r:embed="rId3">
            <a:alphaModFix/>
          </a:blip>
          <a:srcRect b="0" l="0" r="0" t="0"/>
          <a:stretch/>
        </p:blipFill>
        <p:spPr>
          <a:xfrm>
            <a:off x="1109839" y="998557"/>
            <a:ext cx="6924326" cy="3768708"/>
          </a:xfrm>
          <a:prstGeom prst="rect">
            <a:avLst/>
          </a:prstGeom>
          <a:noFill/>
          <a:ln cap="flat" cmpd="sng" w="9525">
            <a:solidFill>
              <a:schemeClr val="dk1"/>
            </a:solidFill>
            <a:prstDash val="solid"/>
            <a:round/>
            <a:headEnd len="sm" w="sm" type="none"/>
            <a:tailEnd len="sm" w="sm" type="none"/>
          </a:ln>
        </p:spPr>
      </p:pic>
      <p:sp>
        <p:nvSpPr>
          <p:cNvPr id="227" name="Google Shape;227;g22d6cffda53_0_136"/>
          <p:cNvSpPr txBox="1"/>
          <p:nvPr/>
        </p:nvSpPr>
        <p:spPr>
          <a:xfrm>
            <a:off x="140551" y="503400"/>
            <a:ext cx="9320100" cy="554100"/>
          </a:xfrm>
          <a:prstGeom prst="rect">
            <a:avLst/>
          </a:prstGeom>
          <a:noFill/>
          <a:ln>
            <a:noFill/>
          </a:ln>
        </p:spPr>
        <p:txBody>
          <a:bodyPr anchorCtr="0" anchor="t" bIns="45700" lIns="91425" spcFirstLastPara="1" rIns="91425" wrap="square" tIns="45700">
            <a:spAutoFit/>
          </a:bodyPr>
          <a:lstStyle/>
          <a:p>
            <a:pPr indent="0" lvl="0" marL="1828800" marR="0" rtl="0" algn="l">
              <a:spcBef>
                <a:spcPts val="0"/>
              </a:spcBef>
              <a:spcAft>
                <a:spcPts val="0"/>
              </a:spcAft>
              <a:buNone/>
            </a:pPr>
            <a:r>
              <a:rPr b="1" lang="en-US" sz="3000">
                <a:solidFill>
                  <a:schemeClr val="dk1"/>
                </a:solidFill>
                <a:latin typeface="Arial"/>
                <a:ea typeface="Arial"/>
                <a:cs typeface="Arial"/>
                <a:sym typeface="Arial"/>
              </a:rPr>
              <a:t>Location of Disasters in USA</a:t>
            </a: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22d6cffda53_0_142"/>
          <p:cNvSpPr txBox="1"/>
          <p:nvPr>
            <p:ph type="title"/>
          </p:nvPr>
        </p:nvSpPr>
        <p:spPr>
          <a:xfrm>
            <a:off x="457200" y="278575"/>
            <a:ext cx="8229600" cy="8013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000"/>
              <a:t>Data Description and Pre-processing</a:t>
            </a:r>
            <a:endParaRPr sz="3000"/>
          </a:p>
        </p:txBody>
      </p:sp>
      <p:sp>
        <p:nvSpPr>
          <p:cNvPr id="233" name="Google Shape;233;g22d6cffda53_0_142"/>
          <p:cNvSpPr txBox="1"/>
          <p:nvPr>
            <p:ph idx="1" type="body"/>
          </p:nvPr>
        </p:nvSpPr>
        <p:spPr>
          <a:xfrm>
            <a:off x="368187" y="1079865"/>
            <a:ext cx="5619900" cy="25113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C00000"/>
              </a:buClr>
              <a:buSzPts val="1800"/>
              <a:buFont typeface="Noto Sans Symbols"/>
              <a:buChar char="❑"/>
            </a:pPr>
            <a:r>
              <a:rPr lang="en-US" sz="1800"/>
              <a:t>Kenneth R. French daily stock index returns</a:t>
            </a:r>
            <a:endParaRPr/>
          </a:p>
          <a:p>
            <a:pPr indent="-285750" lvl="1" marL="742950" rtl="0" algn="l">
              <a:spcBef>
                <a:spcPts val="360"/>
              </a:spcBef>
              <a:spcAft>
                <a:spcPts val="0"/>
              </a:spcAft>
              <a:buClr>
                <a:srgbClr val="C00000"/>
              </a:buClr>
              <a:buSzPts val="1800"/>
              <a:buFont typeface="Noto Sans Symbols"/>
              <a:buChar char="❑"/>
            </a:pPr>
            <a:r>
              <a:rPr lang="en-US" sz="1800"/>
              <a:t>NYSE, AMEX and NASDAQ</a:t>
            </a:r>
            <a:endParaRPr/>
          </a:p>
          <a:p>
            <a:pPr indent="-285750" lvl="1" marL="742950" rtl="0" algn="l">
              <a:spcBef>
                <a:spcPts val="360"/>
              </a:spcBef>
              <a:spcAft>
                <a:spcPts val="0"/>
              </a:spcAft>
              <a:buClr>
                <a:srgbClr val="C00000"/>
              </a:buClr>
              <a:buSzPts val="1800"/>
              <a:buFont typeface="Noto Sans Symbols"/>
              <a:buChar char="❑"/>
            </a:pPr>
            <a:r>
              <a:rPr lang="en-US" sz="1800"/>
              <a:t>Division of portfolio under sectors</a:t>
            </a:r>
            <a:endParaRPr/>
          </a:p>
          <a:p>
            <a:pPr indent="0" lvl="1" marL="457200" rtl="0" algn="l">
              <a:spcBef>
                <a:spcPts val="360"/>
              </a:spcBef>
              <a:spcAft>
                <a:spcPts val="0"/>
              </a:spcAft>
              <a:buClr>
                <a:srgbClr val="C00000"/>
              </a:buClr>
              <a:buSzPts val="1800"/>
              <a:buNone/>
            </a:pPr>
            <a:r>
              <a:t/>
            </a:r>
            <a:endParaRPr sz="1800"/>
          </a:p>
          <a:p>
            <a:pPr indent="-342900" lvl="0" marL="342900" rtl="0" algn="l">
              <a:spcBef>
                <a:spcPts val="360"/>
              </a:spcBef>
              <a:spcAft>
                <a:spcPts val="0"/>
              </a:spcAft>
              <a:buClr>
                <a:srgbClr val="C00000"/>
              </a:buClr>
              <a:buSzPts val="1800"/>
              <a:buFont typeface="Noto Sans Symbols"/>
              <a:buChar char="❑"/>
            </a:pPr>
            <a:r>
              <a:rPr lang="en-US" sz="1800"/>
              <a:t>Non-Gaussian data distribution</a:t>
            </a:r>
            <a:endParaRPr/>
          </a:p>
          <a:p>
            <a:pPr indent="0" lvl="0" marL="0" rtl="0" algn="l">
              <a:spcBef>
                <a:spcPts val="360"/>
              </a:spcBef>
              <a:spcAft>
                <a:spcPts val="0"/>
              </a:spcAft>
              <a:buClr>
                <a:srgbClr val="C00000"/>
              </a:buClr>
              <a:buSzPts val="1800"/>
              <a:buNone/>
            </a:pPr>
            <a:r>
              <a:t/>
            </a:r>
            <a:endParaRPr sz="1800"/>
          </a:p>
          <a:p>
            <a:pPr indent="-342900" lvl="0" marL="342900" rtl="0" algn="l">
              <a:spcBef>
                <a:spcPts val="360"/>
              </a:spcBef>
              <a:spcAft>
                <a:spcPts val="0"/>
              </a:spcAft>
              <a:buClr>
                <a:srgbClr val="C00000"/>
              </a:buClr>
              <a:buSzPts val="1800"/>
              <a:buFont typeface="Noto Sans Symbols"/>
              <a:buChar char="❑"/>
            </a:pPr>
            <a:r>
              <a:rPr lang="en-US" sz="1800"/>
              <a:t>Presence of Heteroskedasticity and Autocorrelation</a:t>
            </a:r>
            <a:endParaRPr/>
          </a:p>
          <a:p>
            <a:pPr indent="0" lvl="0" marL="0" rtl="0" algn="l">
              <a:spcBef>
                <a:spcPts val="360"/>
              </a:spcBef>
              <a:spcAft>
                <a:spcPts val="0"/>
              </a:spcAft>
              <a:buClr>
                <a:srgbClr val="C00000"/>
              </a:buClr>
              <a:buSzPts val="1800"/>
              <a:buNone/>
            </a:pPr>
            <a:r>
              <a:t/>
            </a:r>
            <a:endParaRPr sz="1800"/>
          </a:p>
          <a:p>
            <a:pPr indent="-342900" lvl="0" marL="342900" rtl="0" algn="l">
              <a:spcBef>
                <a:spcPts val="360"/>
              </a:spcBef>
              <a:spcAft>
                <a:spcPts val="0"/>
              </a:spcAft>
              <a:buClr>
                <a:srgbClr val="C00000"/>
              </a:buClr>
              <a:buSzPts val="1800"/>
              <a:buFont typeface="Noto Sans Symbols"/>
              <a:buChar char="❑"/>
            </a:pPr>
            <a:r>
              <a:rPr lang="en-US" sz="1800"/>
              <a:t>Standard descriptive statistics:</a:t>
            </a:r>
            <a:endParaRPr/>
          </a:p>
          <a:p>
            <a:pPr indent="-285750" lvl="1" marL="742950" rtl="0" algn="l">
              <a:spcBef>
                <a:spcPts val="360"/>
              </a:spcBef>
              <a:spcAft>
                <a:spcPts val="0"/>
              </a:spcAft>
              <a:buClr>
                <a:srgbClr val="C00000"/>
              </a:buClr>
              <a:buSzPts val="1800"/>
              <a:buFont typeface="Noto Sans Symbols"/>
              <a:buChar char="❑"/>
            </a:pPr>
            <a:r>
              <a:rPr lang="en-US" sz="1800"/>
              <a:t> Lowest returns: “Communication”  industry</a:t>
            </a:r>
            <a:endParaRPr/>
          </a:p>
          <a:p>
            <a:pPr indent="-285750" lvl="1" marL="742950" rtl="0" algn="l">
              <a:spcBef>
                <a:spcPts val="360"/>
              </a:spcBef>
              <a:spcAft>
                <a:spcPts val="0"/>
              </a:spcAft>
              <a:buClr>
                <a:srgbClr val="C00000"/>
              </a:buClr>
              <a:buSzPts val="1800"/>
              <a:buFont typeface="Noto Sans Symbols"/>
              <a:buChar char="❑"/>
            </a:pPr>
            <a:r>
              <a:rPr lang="en-US" sz="1800"/>
              <a:t> Highest volatility: “Coal” Industry</a:t>
            </a:r>
            <a:endParaRPr/>
          </a:p>
        </p:txBody>
      </p:sp>
      <p:sp>
        <p:nvSpPr>
          <p:cNvPr id="234" name="Google Shape;234;g22d6cffda53_0_142"/>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35" name="Google Shape;235;g22d6cffda53_0_142"/>
          <p:cNvGrpSpPr/>
          <p:nvPr/>
        </p:nvGrpSpPr>
        <p:grpSpPr>
          <a:xfrm>
            <a:off x="5550139" y="1628000"/>
            <a:ext cx="3159287" cy="1415100"/>
            <a:chOff x="352" y="669317"/>
            <a:chExt cx="3159287" cy="1415100"/>
          </a:xfrm>
        </p:grpSpPr>
        <p:sp>
          <p:nvSpPr>
            <p:cNvPr id="236" name="Google Shape;236;g22d6cffda53_0_142"/>
            <p:cNvSpPr/>
            <p:nvPr/>
          </p:nvSpPr>
          <p:spPr>
            <a:xfrm>
              <a:off x="352" y="1047767"/>
              <a:ext cx="1316400" cy="658200"/>
            </a:xfrm>
            <a:prstGeom prst="roundRect">
              <a:avLst>
                <a:gd fmla="val 10000" name="adj"/>
              </a:avLst>
            </a:prstGeom>
            <a:solidFill>
              <a:srgbClr val="BF504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22d6cffda53_0_142"/>
            <p:cNvSpPr txBox="1"/>
            <p:nvPr/>
          </p:nvSpPr>
          <p:spPr>
            <a:xfrm>
              <a:off x="19629" y="1067044"/>
              <a:ext cx="1277700" cy="619500"/>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Disaster</a:t>
              </a:r>
              <a:endParaRPr/>
            </a:p>
          </p:txBody>
        </p:sp>
        <p:sp>
          <p:nvSpPr>
            <p:cNvPr id="238" name="Google Shape;238;g22d6cffda53_0_142"/>
            <p:cNvSpPr/>
            <p:nvPr/>
          </p:nvSpPr>
          <p:spPr>
            <a:xfrm rot="-2141877">
              <a:off x="1255837" y="1166152"/>
              <a:ext cx="648316" cy="42966"/>
            </a:xfrm>
            <a:custGeom>
              <a:rect b="b" l="l" r="r" t="t"/>
              <a:pathLst>
                <a:path extrusionOk="0" h="120000" w="120000">
                  <a:moveTo>
                    <a:pt x="0" y="60000"/>
                  </a:moveTo>
                  <a:lnTo>
                    <a:pt x="120000" y="60000"/>
                  </a:lnTo>
                </a:path>
              </a:pathLst>
            </a:custGeom>
            <a:noFill/>
            <a:ln cap="flat" cmpd="sng" w="25400">
              <a:solidFill>
                <a:srgbClr val="983C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22d6cffda53_0_142"/>
            <p:cNvSpPr txBox="1"/>
            <p:nvPr/>
          </p:nvSpPr>
          <p:spPr>
            <a:xfrm rot="-2135953">
              <a:off x="1563760" y="1171442"/>
              <a:ext cx="32468" cy="3246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sz="500">
                <a:solidFill>
                  <a:schemeClr val="dk1"/>
                </a:solidFill>
                <a:latin typeface="Calibri"/>
                <a:ea typeface="Calibri"/>
                <a:cs typeface="Calibri"/>
                <a:sym typeface="Calibri"/>
              </a:endParaRPr>
            </a:p>
          </p:txBody>
        </p:sp>
        <p:sp>
          <p:nvSpPr>
            <p:cNvPr id="240" name="Google Shape;240;g22d6cffda53_0_142"/>
            <p:cNvSpPr/>
            <p:nvPr/>
          </p:nvSpPr>
          <p:spPr>
            <a:xfrm>
              <a:off x="1843239" y="669317"/>
              <a:ext cx="1316400" cy="658200"/>
            </a:xfrm>
            <a:prstGeom prst="roundRect">
              <a:avLst>
                <a:gd fmla="val 10000" name="adj"/>
              </a:avLst>
            </a:prstGeom>
            <a:solidFill>
              <a:srgbClr val="BF504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22d6cffda53_0_142"/>
            <p:cNvSpPr txBox="1"/>
            <p:nvPr/>
          </p:nvSpPr>
          <p:spPr>
            <a:xfrm>
              <a:off x="1862516" y="688594"/>
              <a:ext cx="1277700" cy="6195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6 Months before event</a:t>
              </a:r>
              <a:endParaRPr/>
            </a:p>
          </p:txBody>
        </p:sp>
        <p:sp>
          <p:nvSpPr>
            <p:cNvPr id="242" name="Google Shape;242;g22d6cffda53_0_142"/>
            <p:cNvSpPr/>
            <p:nvPr/>
          </p:nvSpPr>
          <p:spPr>
            <a:xfrm rot="2141877">
              <a:off x="1255747" y="1544453"/>
              <a:ext cx="648316" cy="42966"/>
            </a:xfrm>
            <a:custGeom>
              <a:rect b="b" l="l" r="r" t="t"/>
              <a:pathLst>
                <a:path extrusionOk="0" h="120000" w="120000">
                  <a:moveTo>
                    <a:pt x="0" y="60000"/>
                  </a:moveTo>
                  <a:lnTo>
                    <a:pt x="120000" y="60000"/>
                  </a:lnTo>
                </a:path>
              </a:pathLst>
            </a:custGeom>
            <a:noFill/>
            <a:ln cap="flat" cmpd="sng" w="25400">
              <a:solidFill>
                <a:srgbClr val="983C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22d6cffda53_0_142"/>
            <p:cNvSpPr txBox="1"/>
            <p:nvPr/>
          </p:nvSpPr>
          <p:spPr>
            <a:xfrm rot="2135953">
              <a:off x="1563782" y="1549870"/>
              <a:ext cx="32468" cy="3246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sz="500">
                <a:solidFill>
                  <a:schemeClr val="dk1"/>
                </a:solidFill>
                <a:latin typeface="Calibri"/>
                <a:ea typeface="Calibri"/>
                <a:cs typeface="Calibri"/>
                <a:sym typeface="Calibri"/>
              </a:endParaRPr>
            </a:p>
          </p:txBody>
        </p:sp>
        <p:sp>
          <p:nvSpPr>
            <p:cNvPr id="244" name="Google Shape;244;g22d6cffda53_0_142"/>
            <p:cNvSpPr/>
            <p:nvPr/>
          </p:nvSpPr>
          <p:spPr>
            <a:xfrm>
              <a:off x="1843239" y="1426217"/>
              <a:ext cx="1316400" cy="658200"/>
            </a:xfrm>
            <a:prstGeom prst="roundRect">
              <a:avLst>
                <a:gd fmla="val 10000" name="adj"/>
              </a:avLst>
            </a:prstGeom>
            <a:solidFill>
              <a:srgbClr val="BF504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22d6cffda53_0_142"/>
            <p:cNvSpPr txBox="1"/>
            <p:nvPr/>
          </p:nvSpPr>
          <p:spPr>
            <a:xfrm>
              <a:off x="1862516" y="1445494"/>
              <a:ext cx="1277700" cy="619500"/>
            </a:xfrm>
            <a:prstGeom prst="rect">
              <a:avLst/>
            </a:prstGeom>
            <a:noFill/>
            <a:ln>
              <a:noFill/>
            </a:ln>
          </p:spPr>
          <p:txBody>
            <a:bodyPr anchorCtr="0" anchor="ctr" bIns="8875" lIns="8875" spcFirstLastPara="1" rIns="8875" wrap="square" tIns="8875">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6 Months after event</a:t>
              </a:r>
              <a:endParaRPr/>
            </a:p>
          </p:txBody>
        </p:sp>
      </p:grpSp>
      <p:sp>
        <p:nvSpPr>
          <p:cNvPr id="246" name="Google Shape;246;g22d6cffda53_0_142"/>
          <p:cNvSpPr txBox="1"/>
          <p:nvPr/>
        </p:nvSpPr>
        <p:spPr>
          <a:xfrm>
            <a:off x="5549787" y="3221877"/>
            <a:ext cx="3103200" cy="3078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Data bifurcation for modelling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22d6cffda53_0_160"/>
          <p:cNvSpPr txBox="1"/>
          <p:nvPr>
            <p:ph type="title"/>
          </p:nvPr>
        </p:nvSpPr>
        <p:spPr>
          <a:xfrm>
            <a:off x="457200" y="480876"/>
            <a:ext cx="8229600" cy="482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000"/>
              <a:t>Disaster Impact: Model Layout</a:t>
            </a:r>
            <a:endParaRPr sz="3000"/>
          </a:p>
        </p:txBody>
      </p:sp>
      <p:sp>
        <p:nvSpPr>
          <p:cNvPr id="252" name="Google Shape;252;g22d6cffda53_0_160"/>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53" name="Google Shape;253;g22d6cffda53_0_160"/>
          <p:cNvGrpSpPr/>
          <p:nvPr/>
        </p:nvGrpSpPr>
        <p:grpSpPr>
          <a:xfrm>
            <a:off x="380324" y="1808664"/>
            <a:ext cx="8584892" cy="1030200"/>
            <a:chOff x="0" y="1209852"/>
            <a:chExt cx="8584892" cy="1030200"/>
          </a:xfrm>
        </p:grpSpPr>
        <p:sp>
          <p:nvSpPr>
            <p:cNvPr id="254" name="Google Shape;254;g22d6cffda53_0_160"/>
            <p:cNvSpPr/>
            <p:nvPr/>
          </p:nvSpPr>
          <p:spPr>
            <a:xfrm>
              <a:off x="0" y="1248944"/>
              <a:ext cx="2204700" cy="952200"/>
            </a:xfrm>
            <a:prstGeom prst="chevron">
              <a:avLst>
                <a:gd fmla="val 50000" name="adj"/>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22d6cffda53_0_160"/>
            <p:cNvSpPr txBox="1"/>
            <p:nvPr/>
          </p:nvSpPr>
          <p:spPr>
            <a:xfrm>
              <a:off x="476072" y="1248944"/>
              <a:ext cx="1252500" cy="952200"/>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Fit AR-GARCH Model</a:t>
              </a:r>
              <a:endParaRPr/>
            </a:p>
          </p:txBody>
        </p:sp>
        <p:sp>
          <p:nvSpPr>
            <p:cNvPr id="256" name="Google Shape;256;g22d6cffda53_0_160"/>
            <p:cNvSpPr/>
            <p:nvPr/>
          </p:nvSpPr>
          <p:spPr>
            <a:xfrm>
              <a:off x="2013313" y="1250357"/>
              <a:ext cx="2298900" cy="949200"/>
            </a:xfrm>
            <a:prstGeom prst="chevron">
              <a:avLst>
                <a:gd fmla="val 50000" name="adj"/>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22d6cffda53_0_160"/>
            <p:cNvSpPr txBox="1"/>
            <p:nvPr/>
          </p:nvSpPr>
          <p:spPr>
            <a:xfrm>
              <a:off x="2487972" y="1250357"/>
              <a:ext cx="1349700" cy="949200"/>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Model Residuals using Peak over Thresholds</a:t>
              </a:r>
              <a:endParaRPr/>
            </a:p>
          </p:txBody>
        </p:sp>
        <p:sp>
          <p:nvSpPr>
            <p:cNvPr id="258" name="Google Shape;258;g22d6cffda53_0_160"/>
            <p:cNvSpPr/>
            <p:nvPr/>
          </p:nvSpPr>
          <p:spPr>
            <a:xfrm>
              <a:off x="4120224" y="1225044"/>
              <a:ext cx="2361300" cy="999900"/>
            </a:xfrm>
            <a:prstGeom prst="chevron">
              <a:avLst>
                <a:gd fmla="val 50000" name="adj"/>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22d6cffda53_0_160"/>
            <p:cNvSpPr txBox="1"/>
            <p:nvPr/>
          </p:nvSpPr>
          <p:spPr>
            <a:xfrm>
              <a:off x="4620197" y="1225044"/>
              <a:ext cx="1361400" cy="999900"/>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Fit Copulas and Test Hypothesis for Contagion</a:t>
              </a:r>
              <a:endParaRPr/>
            </a:p>
          </p:txBody>
        </p:sp>
        <p:sp>
          <p:nvSpPr>
            <p:cNvPr id="260" name="Google Shape;260;g22d6cffda53_0_160"/>
            <p:cNvSpPr/>
            <p:nvPr/>
          </p:nvSpPr>
          <p:spPr>
            <a:xfrm>
              <a:off x="6289592" y="1209852"/>
              <a:ext cx="2295300" cy="1030200"/>
            </a:xfrm>
            <a:prstGeom prst="chevron">
              <a:avLst>
                <a:gd fmla="val 50000" name="adj"/>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22d6cffda53_0_160"/>
            <p:cNvSpPr txBox="1"/>
            <p:nvPr/>
          </p:nvSpPr>
          <p:spPr>
            <a:xfrm>
              <a:off x="6804756" y="1209852"/>
              <a:ext cx="1265100" cy="1030200"/>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chemeClr val="lt1"/>
                </a:buClr>
                <a:buSzPts val="1400"/>
                <a:buFont typeface="Arial"/>
                <a:buNone/>
              </a:pPr>
              <a:r>
                <a:rPr lang="en-US" sz="1400">
                  <a:solidFill>
                    <a:schemeClr val="lt1"/>
                  </a:solidFill>
                  <a:latin typeface="Arial"/>
                  <a:ea typeface="Arial"/>
                  <a:cs typeface="Arial"/>
                  <a:sym typeface="Arial"/>
                </a:rPr>
                <a:t>Create Network for contagion channel</a:t>
              </a:r>
              <a:endParaRPr/>
            </a:p>
          </p:txBody>
        </p:sp>
      </p:grpSp>
      <p:sp>
        <p:nvSpPr>
          <p:cNvPr id="262" name="Google Shape;262;g22d6cffda53_0_160"/>
          <p:cNvSpPr txBox="1"/>
          <p:nvPr/>
        </p:nvSpPr>
        <p:spPr>
          <a:xfrm>
            <a:off x="619715" y="2846190"/>
            <a:ext cx="1497000" cy="461700"/>
          </a:xfrm>
          <a:prstGeom prst="rect">
            <a:avLst/>
          </a:prstGeom>
          <a:noFill/>
          <a:ln cap="flat" cmpd="sng" w="9525">
            <a:solidFill>
              <a:srgbClr val="C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Ideal for Stock Market Returns</a:t>
            </a:r>
            <a:endParaRPr/>
          </a:p>
        </p:txBody>
      </p:sp>
      <p:sp>
        <p:nvSpPr>
          <p:cNvPr id="263" name="Google Shape;263;g22d6cffda53_0_160"/>
          <p:cNvSpPr txBox="1"/>
          <p:nvPr/>
        </p:nvSpPr>
        <p:spPr>
          <a:xfrm>
            <a:off x="2769498" y="2829030"/>
            <a:ext cx="1497000" cy="461700"/>
          </a:xfrm>
          <a:prstGeom prst="rect">
            <a:avLst/>
          </a:prstGeom>
          <a:noFill/>
          <a:ln cap="flat" cmpd="sng" w="9525">
            <a:solidFill>
              <a:srgbClr val="C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Applying Extreme Value Theory</a:t>
            </a:r>
            <a:endParaRPr/>
          </a:p>
        </p:txBody>
      </p:sp>
      <p:sp>
        <p:nvSpPr>
          <p:cNvPr id="264" name="Google Shape;264;g22d6cffda53_0_160"/>
          <p:cNvSpPr txBox="1"/>
          <p:nvPr/>
        </p:nvSpPr>
        <p:spPr>
          <a:xfrm>
            <a:off x="4768905" y="2829030"/>
            <a:ext cx="1677600" cy="461700"/>
          </a:xfrm>
          <a:prstGeom prst="rect">
            <a:avLst/>
          </a:prstGeom>
          <a:noFill/>
          <a:ln cap="flat" cmpd="sng" w="9525">
            <a:solidFill>
              <a:srgbClr val="C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Considering 435 pairs of Industry Sectors</a:t>
            </a:r>
            <a:endParaRPr/>
          </a:p>
        </p:txBody>
      </p:sp>
      <p:sp>
        <p:nvSpPr>
          <p:cNvPr id="265" name="Google Shape;265;g22d6cffda53_0_160"/>
          <p:cNvSpPr txBox="1"/>
          <p:nvPr/>
        </p:nvSpPr>
        <p:spPr>
          <a:xfrm>
            <a:off x="6874857" y="2840861"/>
            <a:ext cx="1812600" cy="461700"/>
          </a:xfrm>
          <a:prstGeom prst="rect">
            <a:avLst/>
          </a:prstGeom>
          <a:noFill/>
          <a:ln cap="flat" cmpd="sng" w="9525">
            <a:solidFill>
              <a:srgbClr val="C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Utilizing Graph Theory for computation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20a061d11f5_0_0"/>
          <p:cNvSpPr txBox="1"/>
          <p:nvPr>
            <p:ph type="title"/>
          </p:nvPr>
        </p:nvSpPr>
        <p:spPr>
          <a:xfrm>
            <a:off x="457200" y="518860"/>
            <a:ext cx="8229600" cy="801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2800"/>
              <a:t>Extreme Value Theory (EVT)</a:t>
            </a:r>
            <a:endParaRPr sz="2800"/>
          </a:p>
        </p:txBody>
      </p:sp>
      <p:sp>
        <p:nvSpPr>
          <p:cNvPr id="272" name="Google Shape;272;g20a061d11f5_0_0"/>
          <p:cNvSpPr txBox="1"/>
          <p:nvPr>
            <p:ph idx="1" type="body"/>
          </p:nvPr>
        </p:nvSpPr>
        <p:spPr>
          <a:xfrm>
            <a:off x="457200" y="2371100"/>
            <a:ext cx="4114800" cy="2327700"/>
          </a:xfrm>
          <a:prstGeom prst="rect">
            <a:avLst/>
          </a:prstGeom>
        </p:spPr>
        <p:txBody>
          <a:bodyPr anchorCtr="0" anchor="t" bIns="45700" lIns="91425" spcFirstLastPara="1" rIns="91425" wrap="square" tIns="45700">
            <a:noAutofit/>
          </a:bodyPr>
          <a:lstStyle/>
          <a:p>
            <a:pPr indent="-330200" lvl="0" marL="457200" rtl="0" algn="l">
              <a:spcBef>
                <a:spcPts val="360"/>
              </a:spcBef>
              <a:spcAft>
                <a:spcPts val="0"/>
              </a:spcAft>
              <a:buClr>
                <a:srgbClr val="CC0000"/>
              </a:buClr>
              <a:buSzPts val="1600"/>
              <a:buChar char="❏"/>
            </a:pPr>
            <a:r>
              <a:rPr lang="en-US" sz="2000"/>
              <a:t>Statistical analysis of extreme events</a:t>
            </a:r>
            <a:endParaRPr sz="2000"/>
          </a:p>
          <a:p>
            <a:pPr indent="-330200" lvl="0" marL="457200" rtl="0" algn="l">
              <a:spcBef>
                <a:spcPts val="0"/>
              </a:spcBef>
              <a:spcAft>
                <a:spcPts val="0"/>
              </a:spcAft>
              <a:buClr>
                <a:srgbClr val="CC0000"/>
              </a:buClr>
              <a:buSzPts val="1600"/>
              <a:buChar char="❏"/>
            </a:pPr>
            <a:r>
              <a:rPr lang="en-US" sz="2000"/>
              <a:t>Cannot assume normality</a:t>
            </a:r>
            <a:endParaRPr sz="2000"/>
          </a:p>
          <a:p>
            <a:pPr indent="-330200" lvl="0" marL="457200" rtl="0" algn="l">
              <a:spcBef>
                <a:spcPts val="0"/>
              </a:spcBef>
              <a:spcAft>
                <a:spcPts val="0"/>
              </a:spcAft>
              <a:buClr>
                <a:srgbClr val="CC0000"/>
              </a:buClr>
              <a:buSzPts val="1600"/>
              <a:buChar char="❏"/>
            </a:pPr>
            <a:r>
              <a:rPr lang="en-US" sz="2000"/>
              <a:t>Point of interest for risk management</a:t>
            </a:r>
            <a:endParaRPr sz="2000"/>
          </a:p>
        </p:txBody>
      </p:sp>
      <p:sp>
        <p:nvSpPr>
          <p:cNvPr id="273" name="Google Shape;273;g20a061d11f5_0_0"/>
          <p:cNvSpPr txBox="1"/>
          <p:nvPr>
            <p:ph idx="12" type="sldNum"/>
          </p:nvPr>
        </p:nvSpPr>
        <p:spPr>
          <a:xfrm>
            <a:off x="6553200" y="476726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74" name="Google Shape;274;g20a061d11f5_0_0"/>
          <p:cNvPicPr preferRelativeResize="0"/>
          <p:nvPr/>
        </p:nvPicPr>
        <p:blipFill>
          <a:blip r:embed="rId3">
            <a:alphaModFix/>
          </a:blip>
          <a:stretch>
            <a:fillRect/>
          </a:stretch>
        </p:blipFill>
        <p:spPr>
          <a:xfrm>
            <a:off x="4572000" y="2266945"/>
            <a:ext cx="4419600" cy="1988830"/>
          </a:xfrm>
          <a:prstGeom prst="rect">
            <a:avLst/>
          </a:prstGeom>
          <a:noFill/>
          <a:ln>
            <a:noFill/>
          </a:ln>
        </p:spPr>
      </p:pic>
      <p:sp>
        <p:nvSpPr>
          <p:cNvPr id="275" name="Google Shape;275;g20a061d11f5_0_0"/>
          <p:cNvSpPr txBox="1"/>
          <p:nvPr/>
        </p:nvSpPr>
        <p:spPr>
          <a:xfrm>
            <a:off x="6061350" y="1853800"/>
            <a:ext cx="1440900" cy="34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t>Covid March 2020</a:t>
            </a:r>
            <a:endParaRPr sz="1100"/>
          </a:p>
        </p:txBody>
      </p:sp>
      <p:cxnSp>
        <p:nvCxnSpPr>
          <p:cNvPr id="276" name="Google Shape;276;g20a061d11f5_0_0"/>
          <p:cNvCxnSpPr/>
          <p:nvPr/>
        </p:nvCxnSpPr>
        <p:spPr>
          <a:xfrm>
            <a:off x="6160075" y="3612250"/>
            <a:ext cx="514500" cy="600"/>
          </a:xfrm>
          <a:prstGeom prst="curvedConnector3">
            <a:avLst>
              <a:gd fmla="val 50000" name="adj1"/>
            </a:avLst>
          </a:prstGeom>
          <a:noFill/>
          <a:ln cap="flat" cmpd="sng" w="9525">
            <a:solidFill>
              <a:srgbClr val="FF0000"/>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NCStateU-horizontal-left-log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CStateU-horizontal-left-log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2022-06-01T12:34:40Z</dcterms:created>
  <dc:creator>Patrick Roberts</dc:creator>
</cp:coreProperties>
</file>